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5242"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D4C8D4B8-F8EE-451E-8366-28B3DA99B690}" type="datetimeFigureOut">
              <a:rPr lang="en-US" smtClean="0"/>
              <a:t>11/25/2018</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19F9DFF-433D-460A-B8D1-AF050FBEE42F}" type="slidenum">
              <a:rPr lang="en-US" smtClean="0"/>
              <a:t>‹#›</a:t>
            </a:fld>
            <a:endParaRPr lang="en-US"/>
          </a:p>
        </p:txBody>
      </p:sp>
    </p:spTree>
    <p:extLst>
      <p:ext uri="{BB962C8B-B14F-4D97-AF65-F5344CB8AC3E}">
        <p14:creationId xmlns:p14="http://schemas.microsoft.com/office/powerpoint/2010/main" val="408865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49026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6526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18752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52E71-7A76-422D-8282-9D38C67480CF}" type="datetimeFigureOut">
              <a:rPr lang="en-US" smtClean="0"/>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74347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252E71-7A76-422D-8282-9D38C67480CF}" type="datetimeFigureOut">
              <a:rPr lang="en-US" smtClean="0"/>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73107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252E71-7A76-422D-8282-9D38C67480CF}" type="datetimeFigureOut">
              <a:rPr lang="en-US" smtClean="0"/>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479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252E71-7A76-422D-8282-9D38C67480CF}" type="datetimeFigureOut">
              <a:rPr lang="en-US" smtClean="0"/>
              <a:t>11/25/2018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37758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252E71-7A76-422D-8282-9D38C67480CF}" type="datetimeFigureOut">
              <a:rPr lang="en-US" smtClean="0"/>
              <a:t>11/25/2018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3451438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52E71-7A76-422D-8282-9D38C67480CF}" type="datetimeFigureOut">
              <a:rPr lang="en-US" smtClean="0"/>
              <a:t>11/25/2018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69123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1011555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8E252E71-7A76-422D-8282-9D38C67480CF}" type="datetimeFigureOut">
              <a:rPr lang="en-US" smtClean="0"/>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5CA8-2AFD-4D59-BA98-74579576F818}" type="slidenum">
              <a:rPr lang="en-US" smtClean="0"/>
              <a:t>‹#›</a:t>
            </a:fld>
            <a:endParaRPr lang="en-US"/>
          </a:p>
        </p:txBody>
      </p:sp>
    </p:spTree>
    <p:extLst>
      <p:ext uri="{BB962C8B-B14F-4D97-AF65-F5344CB8AC3E}">
        <p14:creationId xmlns:p14="http://schemas.microsoft.com/office/powerpoint/2010/main" val="296576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E252E71-7A76-422D-8282-9D38C67480CF}" type="datetimeFigureOut">
              <a:rPr lang="en-US" smtClean="0"/>
              <a:t>11/25/2018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5E05CA8-2AFD-4D59-BA98-74579576F818}" type="slidenum">
              <a:rPr lang="en-US" smtClean="0"/>
              <a:t>‹#›</a:t>
            </a:fld>
            <a:endParaRPr lang="en-US"/>
          </a:p>
        </p:txBody>
      </p:sp>
    </p:spTree>
    <p:extLst>
      <p:ext uri="{BB962C8B-B14F-4D97-AF65-F5344CB8AC3E}">
        <p14:creationId xmlns:p14="http://schemas.microsoft.com/office/powerpoint/2010/main" val="142905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105BD6-5E94-40D5-8F05-07733EF8A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664" y="25413728"/>
            <a:ext cx="11418081" cy="5863660"/>
          </a:xfrm>
          <a:prstGeom prst="rect">
            <a:avLst/>
          </a:prstGeom>
        </p:spPr>
      </p:pic>
      <p:sp>
        <p:nvSpPr>
          <p:cNvPr id="424" name="Rectangle 423">
            <a:extLst>
              <a:ext uri="{FF2B5EF4-FFF2-40B4-BE49-F238E27FC236}">
                <a16:creationId xmlns:a16="http://schemas.microsoft.com/office/drawing/2014/main" id="{77B59178-CC3F-460A-9AC0-79CD3978BBF3}"/>
              </a:ext>
            </a:extLst>
          </p:cNvPr>
          <p:cNvSpPr/>
          <p:nvPr/>
        </p:nvSpPr>
        <p:spPr>
          <a:xfrm>
            <a:off x="0" y="1"/>
            <a:ext cx="37871400" cy="1636670"/>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TextBox 420">
            <a:extLst>
              <a:ext uri="{FF2B5EF4-FFF2-40B4-BE49-F238E27FC236}">
                <a16:creationId xmlns:a16="http://schemas.microsoft.com/office/drawing/2014/main" id="{17BC2F5F-7D68-4256-B032-3BDF60A157FF}"/>
              </a:ext>
            </a:extLst>
          </p:cNvPr>
          <p:cNvSpPr txBox="1"/>
          <p:nvPr/>
        </p:nvSpPr>
        <p:spPr>
          <a:xfrm>
            <a:off x="7806170" y="20386"/>
            <a:ext cx="28278860" cy="1569660"/>
          </a:xfrm>
          <a:prstGeom prst="rect">
            <a:avLst/>
          </a:prstGeom>
          <a:solidFill>
            <a:srgbClr val="BF5600"/>
          </a:solidFill>
        </p:spPr>
        <p:txBody>
          <a:bodyPr wrap="square" rtlCol="0" anchor="ctr">
            <a:spAutoFit/>
          </a:bodyPr>
          <a:lstStyle/>
          <a:p>
            <a:pPr algn="ctr"/>
            <a:r>
              <a:rPr lang="en-US" sz="9600" dirty="0">
                <a:solidFill>
                  <a:schemeClr val="bg1"/>
                </a:solidFill>
              </a:rPr>
              <a:t>Design and Prototype of an Autonomous Shopping Cart</a:t>
            </a:r>
          </a:p>
        </p:txBody>
      </p:sp>
      <p:sp>
        <p:nvSpPr>
          <p:cNvPr id="422" name="TextBox 421">
            <a:extLst>
              <a:ext uri="{FF2B5EF4-FFF2-40B4-BE49-F238E27FC236}">
                <a16:creationId xmlns:a16="http://schemas.microsoft.com/office/drawing/2014/main" id="{B257DCE0-A726-4312-A8B9-0F38773FEE03}"/>
              </a:ext>
            </a:extLst>
          </p:cNvPr>
          <p:cNvSpPr txBox="1"/>
          <p:nvPr/>
        </p:nvSpPr>
        <p:spPr>
          <a:xfrm>
            <a:off x="7806170" y="1876857"/>
            <a:ext cx="28278860" cy="923330"/>
          </a:xfrm>
          <a:prstGeom prst="rect">
            <a:avLst/>
          </a:prstGeom>
          <a:noFill/>
        </p:spPr>
        <p:txBody>
          <a:bodyPr wrap="square" rtlCol="0">
            <a:spAutoFit/>
          </a:bodyPr>
          <a:lstStyle/>
          <a:p>
            <a:pPr algn="ctr"/>
            <a:r>
              <a:rPr lang="en-US" sz="5400" dirty="0"/>
              <a:t>Siddharth Kurwa, Cockrell School of Engineering, siddharth.kurwa@gmail.com, Fall 2018</a:t>
            </a:r>
          </a:p>
        </p:txBody>
      </p:sp>
      <p:pic>
        <p:nvPicPr>
          <p:cNvPr id="423" name="Picture 422">
            <a:extLst>
              <a:ext uri="{FF2B5EF4-FFF2-40B4-BE49-F238E27FC236}">
                <a16:creationId xmlns:a16="http://schemas.microsoft.com/office/drawing/2014/main" id="{F656E209-61F2-4A9E-BCC0-F47C05FC7FB4}"/>
              </a:ext>
            </a:extLst>
          </p:cNvPr>
          <p:cNvPicPr>
            <a:picLocks noChangeAspect="1"/>
          </p:cNvPicPr>
          <p:nvPr/>
        </p:nvPicPr>
        <p:blipFill>
          <a:blip r:embed="rId3"/>
          <a:stretch>
            <a:fillRect/>
          </a:stretch>
        </p:blipFill>
        <p:spPr>
          <a:xfrm>
            <a:off x="37871400" y="0"/>
            <a:ext cx="6019800" cy="1631629"/>
          </a:xfrm>
          <a:prstGeom prst="rect">
            <a:avLst/>
          </a:prstGeom>
          <a:solidFill>
            <a:srgbClr val="BF5600"/>
          </a:solidFill>
        </p:spPr>
      </p:pic>
      <p:sp>
        <p:nvSpPr>
          <p:cNvPr id="83" name="Rectangle 82">
            <a:extLst>
              <a:ext uri="{FF2B5EF4-FFF2-40B4-BE49-F238E27FC236}">
                <a16:creationId xmlns:a16="http://schemas.microsoft.com/office/drawing/2014/main" id="{18E78C3C-2AE2-48E0-A11A-8B56F6E735A5}"/>
              </a:ext>
            </a:extLst>
          </p:cNvPr>
          <p:cNvSpPr/>
          <p:nvPr/>
        </p:nvSpPr>
        <p:spPr>
          <a:xfrm>
            <a:off x="14732359"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Control System Architecture</a:t>
            </a:r>
          </a:p>
        </p:txBody>
      </p:sp>
      <p:sp>
        <p:nvSpPr>
          <p:cNvPr id="84" name="Rectangle 83">
            <a:extLst>
              <a:ext uri="{FF2B5EF4-FFF2-40B4-BE49-F238E27FC236}">
                <a16:creationId xmlns:a16="http://schemas.microsoft.com/office/drawing/2014/main" id="{18E78C3C-2AE2-48E0-A11A-8B56F6E735A5}"/>
              </a:ext>
            </a:extLst>
          </p:cNvPr>
          <p:cNvSpPr/>
          <p:nvPr/>
        </p:nvSpPr>
        <p:spPr>
          <a:xfrm>
            <a:off x="0"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Background</a:t>
            </a:r>
          </a:p>
        </p:txBody>
      </p:sp>
      <p:sp>
        <p:nvSpPr>
          <p:cNvPr id="85" name="Rectangle 84">
            <a:extLst>
              <a:ext uri="{FF2B5EF4-FFF2-40B4-BE49-F238E27FC236}">
                <a16:creationId xmlns:a16="http://schemas.microsoft.com/office/drawing/2014/main" id="{18E78C3C-2AE2-48E0-A11A-8B56F6E735A5}"/>
              </a:ext>
            </a:extLst>
          </p:cNvPr>
          <p:cNvSpPr/>
          <p:nvPr/>
        </p:nvSpPr>
        <p:spPr>
          <a:xfrm>
            <a:off x="29464718" y="3012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Obstacle Avoidance Logic</a:t>
            </a:r>
          </a:p>
        </p:txBody>
      </p:sp>
      <p:sp>
        <p:nvSpPr>
          <p:cNvPr id="88" name="Rectangle 87">
            <a:extLst>
              <a:ext uri="{FF2B5EF4-FFF2-40B4-BE49-F238E27FC236}">
                <a16:creationId xmlns:a16="http://schemas.microsoft.com/office/drawing/2014/main" id="{18E78C3C-2AE2-48E0-A11A-8B56F6E735A5}"/>
              </a:ext>
            </a:extLst>
          </p:cNvPr>
          <p:cNvSpPr/>
          <p:nvPr/>
        </p:nvSpPr>
        <p:spPr>
          <a:xfrm>
            <a:off x="14732359" y="20197295"/>
            <a:ext cx="14426482" cy="773622"/>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Distributed Computing over I</a:t>
            </a:r>
            <a:r>
              <a:rPr lang="en-US" sz="4400" baseline="30000" dirty="0">
                <a:solidFill>
                  <a:schemeClr val="bg1"/>
                </a:solidFill>
              </a:rPr>
              <a:t>2</a:t>
            </a:r>
            <a:r>
              <a:rPr lang="en-US" sz="4400" dirty="0">
                <a:solidFill>
                  <a:schemeClr val="bg1"/>
                </a:solidFill>
              </a:rPr>
              <a:t>C Network</a:t>
            </a:r>
          </a:p>
        </p:txBody>
      </p:sp>
      <p:cxnSp>
        <p:nvCxnSpPr>
          <p:cNvPr id="107" name="Straight Arrow Connector 106">
            <a:extLst>
              <a:ext uri="{FF2B5EF4-FFF2-40B4-BE49-F238E27FC236}">
                <a16:creationId xmlns:a16="http://schemas.microsoft.com/office/drawing/2014/main" id="{033828FC-CA6F-45EC-B84E-7D726E8AB154}"/>
              </a:ext>
            </a:extLst>
          </p:cNvPr>
          <p:cNvCxnSpPr>
            <a:cxnSpLocks/>
            <a:stCxn id="138" idx="3"/>
            <a:endCxn id="108" idx="1"/>
          </p:cNvCxnSpPr>
          <p:nvPr/>
        </p:nvCxnSpPr>
        <p:spPr>
          <a:xfrm>
            <a:off x="23500072" y="5343336"/>
            <a:ext cx="496044" cy="6153"/>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F5C01E4B-A078-48D9-92A4-242CE50E8EB3}"/>
              </a:ext>
            </a:extLst>
          </p:cNvPr>
          <p:cNvSpPr/>
          <p:nvPr/>
        </p:nvSpPr>
        <p:spPr>
          <a:xfrm>
            <a:off x="23996116" y="4893449"/>
            <a:ext cx="1345858"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Left motor</a:t>
            </a:r>
          </a:p>
        </p:txBody>
      </p:sp>
      <p:cxnSp>
        <p:nvCxnSpPr>
          <p:cNvPr id="109" name="Straight Arrow Connector 108">
            <a:extLst>
              <a:ext uri="{FF2B5EF4-FFF2-40B4-BE49-F238E27FC236}">
                <a16:creationId xmlns:a16="http://schemas.microsoft.com/office/drawing/2014/main" id="{819FE377-1A31-4144-B580-D3ED9BFC203A}"/>
              </a:ext>
            </a:extLst>
          </p:cNvPr>
          <p:cNvCxnSpPr>
            <a:cxnSpLocks/>
            <a:stCxn id="108" idx="3"/>
            <a:endCxn id="145" idx="2"/>
          </p:cNvCxnSpPr>
          <p:nvPr/>
        </p:nvCxnSpPr>
        <p:spPr>
          <a:xfrm flipV="1">
            <a:off x="25341974" y="5345363"/>
            <a:ext cx="462913" cy="4126"/>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50">
            <a:extLst>
              <a:ext uri="{FF2B5EF4-FFF2-40B4-BE49-F238E27FC236}">
                <a16:creationId xmlns:a16="http://schemas.microsoft.com/office/drawing/2014/main" id="{1C42F640-D5E5-4B8D-843F-CC78A5D9BA72}"/>
              </a:ext>
            </a:extLst>
          </p:cNvPr>
          <p:cNvCxnSpPr>
            <a:cxnSpLocks/>
            <a:stCxn id="108" idx="3"/>
            <a:endCxn id="111" idx="3"/>
          </p:cNvCxnSpPr>
          <p:nvPr/>
        </p:nvCxnSpPr>
        <p:spPr>
          <a:xfrm flipH="1">
            <a:off x="24233863" y="5349489"/>
            <a:ext cx="1108111" cy="1170415"/>
          </a:xfrm>
          <a:prstGeom prst="bentConnector3">
            <a:avLst>
              <a:gd name="adj1" fmla="val -20630"/>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211B81E8-6318-41F1-B431-6652B4E73DC1}"/>
              </a:ext>
            </a:extLst>
          </p:cNvPr>
          <p:cNvSpPr/>
          <p:nvPr/>
        </p:nvSpPr>
        <p:spPr>
          <a:xfrm>
            <a:off x="22652134" y="6063864"/>
            <a:ext cx="1581729"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2" name="Connector: Elbow 52">
            <a:extLst>
              <a:ext uri="{FF2B5EF4-FFF2-40B4-BE49-F238E27FC236}">
                <a16:creationId xmlns:a16="http://schemas.microsoft.com/office/drawing/2014/main" id="{D5218CB5-19EE-467D-9401-085F1FFFF9D9}"/>
              </a:ext>
            </a:extLst>
          </p:cNvPr>
          <p:cNvCxnSpPr>
            <a:cxnSpLocks/>
            <a:stCxn id="111" idx="1"/>
            <a:endCxn id="132" idx="4"/>
          </p:cNvCxnSpPr>
          <p:nvPr/>
        </p:nvCxnSpPr>
        <p:spPr>
          <a:xfrm rot="10800000">
            <a:off x="21287408" y="5709862"/>
            <a:ext cx="1364727" cy="810042"/>
          </a:xfrm>
          <a:prstGeom prst="bentConnector2">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365733DB-83F7-4191-9C90-F54DDE7E7C85}"/>
              </a:ext>
            </a:extLst>
          </p:cNvPr>
          <p:cNvSpPr/>
          <p:nvPr/>
        </p:nvSpPr>
        <p:spPr>
          <a:xfrm>
            <a:off x="22182310" y="7183629"/>
            <a:ext cx="1345858"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cxnSp>
        <p:nvCxnSpPr>
          <p:cNvPr id="114" name="Straight Arrow Connector 113">
            <a:extLst>
              <a:ext uri="{FF2B5EF4-FFF2-40B4-BE49-F238E27FC236}">
                <a16:creationId xmlns:a16="http://schemas.microsoft.com/office/drawing/2014/main" id="{9B6D84F0-D7F6-4D1A-BB40-D28187EFFE68}"/>
              </a:ext>
            </a:extLst>
          </p:cNvPr>
          <p:cNvCxnSpPr>
            <a:cxnSpLocks/>
            <a:stCxn id="113" idx="3"/>
            <a:endCxn id="115" idx="1"/>
          </p:cNvCxnSpPr>
          <p:nvPr/>
        </p:nvCxnSpPr>
        <p:spPr>
          <a:xfrm flipV="1">
            <a:off x="23528168" y="7634837"/>
            <a:ext cx="468415" cy="4832"/>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89FAB73C-9B45-4546-9DC5-7ED7470A2DA2}"/>
              </a:ext>
            </a:extLst>
          </p:cNvPr>
          <p:cNvSpPr/>
          <p:nvPr/>
        </p:nvSpPr>
        <p:spPr>
          <a:xfrm>
            <a:off x="23996583" y="7178797"/>
            <a:ext cx="1345858"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Right motor</a:t>
            </a:r>
          </a:p>
        </p:txBody>
      </p:sp>
      <p:cxnSp>
        <p:nvCxnSpPr>
          <p:cNvPr id="116" name="Connector: Elbow 56">
            <a:extLst>
              <a:ext uri="{FF2B5EF4-FFF2-40B4-BE49-F238E27FC236}">
                <a16:creationId xmlns:a16="http://schemas.microsoft.com/office/drawing/2014/main" id="{10F05E20-4080-49EF-A129-721A6CA705A2}"/>
              </a:ext>
            </a:extLst>
          </p:cNvPr>
          <p:cNvCxnSpPr>
            <a:cxnSpLocks/>
            <a:stCxn id="115" idx="3"/>
            <a:endCxn id="117" idx="3"/>
          </p:cNvCxnSpPr>
          <p:nvPr/>
        </p:nvCxnSpPr>
        <p:spPr>
          <a:xfrm flipH="1">
            <a:off x="24233863" y="7634837"/>
            <a:ext cx="1108578" cy="1108647"/>
          </a:xfrm>
          <a:prstGeom prst="bentConnector3">
            <a:avLst>
              <a:gd name="adj1" fmla="val -2062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8E52AB97-90E0-45CA-BFD2-92E5BF0030FB}"/>
              </a:ext>
            </a:extLst>
          </p:cNvPr>
          <p:cNvSpPr/>
          <p:nvPr/>
        </p:nvSpPr>
        <p:spPr>
          <a:xfrm>
            <a:off x="22652134" y="8287444"/>
            <a:ext cx="1581729"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 feedback</a:t>
            </a:r>
          </a:p>
        </p:txBody>
      </p:sp>
      <p:cxnSp>
        <p:nvCxnSpPr>
          <p:cNvPr id="118" name="Connector: Elbow 58">
            <a:extLst>
              <a:ext uri="{FF2B5EF4-FFF2-40B4-BE49-F238E27FC236}">
                <a16:creationId xmlns:a16="http://schemas.microsoft.com/office/drawing/2014/main" id="{832BDDEB-C10B-45D5-8FF1-11F686EDB6B1}"/>
              </a:ext>
            </a:extLst>
          </p:cNvPr>
          <p:cNvCxnSpPr>
            <a:cxnSpLocks/>
            <a:stCxn id="117" idx="1"/>
            <a:endCxn id="141" idx="4"/>
          </p:cNvCxnSpPr>
          <p:nvPr/>
        </p:nvCxnSpPr>
        <p:spPr>
          <a:xfrm rot="10800000">
            <a:off x="21287408" y="7999036"/>
            <a:ext cx="1364727" cy="744448"/>
          </a:xfrm>
          <a:prstGeom prst="bentConnector2">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60">
            <a:extLst>
              <a:ext uri="{FF2B5EF4-FFF2-40B4-BE49-F238E27FC236}">
                <a16:creationId xmlns:a16="http://schemas.microsoft.com/office/drawing/2014/main" id="{A6DDF1BA-8679-4E96-A576-5F4BEF7AE094}"/>
              </a:ext>
            </a:extLst>
          </p:cNvPr>
          <p:cNvCxnSpPr>
            <a:cxnSpLocks/>
            <a:stCxn id="115" idx="3"/>
            <a:endCxn id="145" idx="4"/>
          </p:cNvCxnSpPr>
          <p:nvPr/>
        </p:nvCxnSpPr>
        <p:spPr>
          <a:xfrm flipV="1">
            <a:off x="25342441" y="5703823"/>
            <a:ext cx="817994" cy="1931014"/>
          </a:xfrm>
          <a:prstGeom prst="bentConnector2">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FB63DA0D-0E06-41B3-A50E-910ACDD59760}"/>
              </a:ext>
            </a:extLst>
          </p:cNvPr>
          <p:cNvGrpSpPr/>
          <p:nvPr/>
        </p:nvGrpSpPr>
        <p:grpSpPr>
          <a:xfrm>
            <a:off x="25283594" y="4703655"/>
            <a:ext cx="1552946" cy="1435263"/>
            <a:chOff x="10148769" y="6659619"/>
            <a:chExt cx="1552946" cy="1435263"/>
          </a:xfrm>
          <a:noFill/>
        </p:grpSpPr>
        <p:grpSp>
          <p:nvGrpSpPr>
            <p:cNvPr id="143" name="Group 142">
              <a:extLst>
                <a:ext uri="{FF2B5EF4-FFF2-40B4-BE49-F238E27FC236}">
                  <a16:creationId xmlns:a16="http://schemas.microsoft.com/office/drawing/2014/main" id="{2A69C02D-0453-47B8-857E-81E9B1696D32}"/>
                </a:ext>
              </a:extLst>
            </p:cNvPr>
            <p:cNvGrpSpPr/>
            <p:nvPr/>
          </p:nvGrpSpPr>
          <p:grpSpPr>
            <a:xfrm>
              <a:off x="10355857" y="6854733"/>
              <a:ext cx="1345858" cy="1240149"/>
              <a:chOff x="9569990" y="6823971"/>
              <a:chExt cx="1345858" cy="1240149"/>
            </a:xfrm>
            <a:grpFill/>
          </p:grpSpPr>
          <p:sp>
            <p:nvSpPr>
              <p:cNvPr id="145" name="Flowchart: Summing Junction 144">
                <a:extLst>
                  <a:ext uri="{FF2B5EF4-FFF2-40B4-BE49-F238E27FC236}">
                    <a16:creationId xmlns:a16="http://schemas.microsoft.com/office/drawing/2014/main" id="{14F76641-C25E-4679-8599-FE17EC65508E}"/>
                  </a:ext>
                </a:extLst>
              </p:cNvPr>
              <p:cNvSpPr/>
              <p:nvPr/>
            </p:nvSpPr>
            <p:spPr>
              <a:xfrm>
                <a:off x="9884195" y="6912104"/>
                <a:ext cx="711096" cy="716921"/>
              </a:xfrm>
              <a:prstGeom prst="flowChartSummingJunction">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6" name="Rectangle 145">
                <a:extLst>
                  <a:ext uri="{FF2B5EF4-FFF2-40B4-BE49-F238E27FC236}">
                    <a16:creationId xmlns:a16="http://schemas.microsoft.com/office/drawing/2014/main" id="{1F0E49E8-3912-46CE-93EF-3FCA6ADEBC6D}"/>
                  </a:ext>
                </a:extLst>
              </p:cNvPr>
              <p:cNvSpPr/>
              <p:nvPr/>
            </p:nvSpPr>
            <p:spPr>
              <a:xfrm>
                <a:off x="9569990" y="6823971"/>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4" name="Rectangle 143">
              <a:extLst>
                <a:ext uri="{FF2B5EF4-FFF2-40B4-BE49-F238E27FC236}">
                  <a16:creationId xmlns:a16="http://schemas.microsoft.com/office/drawing/2014/main" id="{EE3C30F0-BBE6-4F11-A234-0A0C076311CC}"/>
                </a:ext>
              </a:extLst>
            </p:cNvPr>
            <p:cNvSpPr/>
            <p:nvPr/>
          </p:nvSpPr>
          <p:spPr>
            <a:xfrm>
              <a:off x="10148769" y="6659619"/>
              <a:ext cx="1345858" cy="1240149"/>
            </a:xfrm>
            <a:prstGeom prst="rect">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21" name="Rectangle 120">
            <a:extLst>
              <a:ext uri="{FF2B5EF4-FFF2-40B4-BE49-F238E27FC236}">
                <a16:creationId xmlns:a16="http://schemas.microsoft.com/office/drawing/2014/main" id="{395C6707-9219-4163-A086-6AAF2A90462D}"/>
              </a:ext>
            </a:extLst>
          </p:cNvPr>
          <p:cNvSpPr/>
          <p:nvPr/>
        </p:nvSpPr>
        <p:spPr>
          <a:xfrm>
            <a:off x="25487506" y="4514398"/>
            <a:ext cx="1345858" cy="1240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23" name="Connector: Elbow 65">
            <a:extLst>
              <a:ext uri="{FF2B5EF4-FFF2-40B4-BE49-F238E27FC236}">
                <a16:creationId xmlns:a16="http://schemas.microsoft.com/office/drawing/2014/main" id="{3224D01D-ED35-4943-9F8C-F3A3460371B3}"/>
              </a:ext>
            </a:extLst>
          </p:cNvPr>
          <p:cNvCxnSpPr>
            <a:cxnSpLocks/>
            <a:stCxn id="145" idx="6"/>
            <a:endCxn id="124" idx="3"/>
          </p:cNvCxnSpPr>
          <p:nvPr/>
        </p:nvCxnSpPr>
        <p:spPr>
          <a:xfrm flipH="1">
            <a:off x="23298629" y="5345363"/>
            <a:ext cx="3217354" cy="4511452"/>
          </a:xfrm>
          <a:prstGeom prst="bentConnector3">
            <a:avLst>
              <a:gd name="adj1" fmla="val -7105"/>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2C2B399-CEC6-4FC2-8C1C-F681AD57904F}"/>
              </a:ext>
            </a:extLst>
          </p:cNvPr>
          <p:cNvSpPr/>
          <p:nvPr/>
        </p:nvSpPr>
        <p:spPr>
          <a:xfrm>
            <a:off x="21716900" y="9400775"/>
            <a:ext cx="1581729"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Compass feedback</a:t>
            </a:r>
          </a:p>
        </p:txBody>
      </p:sp>
      <p:cxnSp>
        <p:nvCxnSpPr>
          <p:cNvPr id="125" name="Connector: Elbow 67">
            <a:extLst>
              <a:ext uri="{FF2B5EF4-FFF2-40B4-BE49-F238E27FC236}">
                <a16:creationId xmlns:a16="http://schemas.microsoft.com/office/drawing/2014/main" id="{04611482-DE38-4BCC-9C80-53140CAF07AD}"/>
              </a:ext>
            </a:extLst>
          </p:cNvPr>
          <p:cNvCxnSpPr>
            <a:cxnSpLocks/>
            <a:stCxn id="124" idx="1"/>
            <a:endCxn id="179" idx="4"/>
          </p:cNvCxnSpPr>
          <p:nvPr/>
        </p:nvCxnSpPr>
        <p:spPr>
          <a:xfrm rot="10800000">
            <a:off x="18163444" y="5732243"/>
            <a:ext cx="3553456" cy="4124573"/>
          </a:xfrm>
          <a:prstGeom prst="bentConnector2">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15743D2-BAE7-4127-982C-E6BF37741503}"/>
              </a:ext>
            </a:extLst>
          </p:cNvPr>
          <p:cNvCxnSpPr>
            <a:cxnSpLocks/>
            <a:stCxn id="179" idx="6"/>
            <a:endCxn id="191" idx="1"/>
          </p:cNvCxnSpPr>
          <p:nvPr/>
        </p:nvCxnSpPr>
        <p:spPr>
          <a:xfrm flipV="1">
            <a:off x="18518992" y="5358458"/>
            <a:ext cx="535821" cy="9883"/>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79FEBF38-FA2A-4DAB-8A35-BF97916BEF70}"/>
              </a:ext>
            </a:extLst>
          </p:cNvPr>
          <p:cNvSpPr/>
          <p:nvPr/>
        </p:nvSpPr>
        <p:spPr>
          <a:xfrm>
            <a:off x="25117756" y="4005268"/>
            <a:ext cx="2085358" cy="56604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Disturbance</a:t>
            </a:r>
          </a:p>
        </p:txBody>
      </p:sp>
      <p:cxnSp>
        <p:nvCxnSpPr>
          <p:cNvPr id="131" name="Straight Arrow Connector 130">
            <a:extLst>
              <a:ext uri="{FF2B5EF4-FFF2-40B4-BE49-F238E27FC236}">
                <a16:creationId xmlns:a16="http://schemas.microsoft.com/office/drawing/2014/main" id="{45021A1D-FBE4-4B50-9656-C12F08D6A12B}"/>
              </a:ext>
            </a:extLst>
          </p:cNvPr>
          <p:cNvCxnSpPr>
            <a:cxnSpLocks/>
            <a:stCxn id="130" idx="2"/>
            <a:endCxn id="145" idx="0"/>
          </p:cNvCxnSpPr>
          <p:nvPr/>
        </p:nvCxnSpPr>
        <p:spPr>
          <a:xfrm>
            <a:off x="26160435" y="4571312"/>
            <a:ext cx="0" cy="415590"/>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Flowchart: Summing Junction 131">
            <a:extLst>
              <a:ext uri="{FF2B5EF4-FFF2-40B4-BE49-F238E27FC236}">
                <a16:creationId xmlns:a16="http://schemas.microsoft.com/office/drawing/2014/main" id="{B394CB77-C7B8-49B9-BD90-3228B0D38D9B}"/>
              </a:ext>
            </a:extLst>
          </p:cNvPr>
          <p:cNvSpPr/>
          <p:nvPr/>
        </p:nvSpPr>
        <p:spPr>
          <a:xfrm>
            <a:off x="20931859" y="4982060"/>
            <a:ext cx="711096" cy="727802"/>
          </a:xfrm>
          <a:prstGeom prst="flowChartSummingJunction">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33" name="Rectangle 132">
            <a:extLst>
              <a:ext uri="{FF2B5EF4-FFF2-40B4-BE49-F238E27FC236}">
                <a16:creationId xmlns:a16="http://schemas.microsoft.com/office/drawing/2014/main" id="{7ED001A5-349A-4A4B-8D89-6A1E2C027EFC}"/>
              </a:ext>
            </a:extLst>
          </p:cNvPr>
          <p:cNvSpPr/>
          <p:nvPr/>
        </p:nvSpPr>
        <p:spPr>
          <a:xfrm>
            <a:off x="20421168" y="4713611"/>
            <a:ext cx="1345858" cy="1219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34" name="Rectangle 133">
            <a:extLst>
              <a:ext uri="{FF2B5EF4-FFF2-40B4-BE49-F238E27FC236}">
                <a16:creationId xmlns:a16="http://schemas.microsoft.com/office/drawing/2014/main" id="{ADAD161A-1CCC-4FB1-A086-DD64FAEB3E84}"/>
              </a:ext>
            </a:extLst>
          </p:cNvPr>
          <p:cNvSpPr/>
          <p:nvPr/>
        </p:nvSpPr>
        <p:spPr>
          <a:xfrm>
            <a:off x="20623034" y="4911752"/>
            <a:ext cx="1345858" cy="124014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nvGrpSpPr>
          <p:cNvPr id="135" name="Group 134">
            <a:extLst>
              <a:ext uri="{FF2B5EF4-FFF2-40B4-BE49-F238E27FC236}">
                <a16:creationId xmlns:a16="http://schemas.microsoft.com/office/drawing/2014/main" id="{20769CA0-357A-4B03-BF82-0377F62F4DC7}"/>
              </a:ext>
            </a:extLst>
          </p:cNvPr>
          <p:cNvGrpSpPr/>
          <p:nvPr/>
        </p:nvGrpSpPr>
        <p:grpSpPr>
          <a:xfrm>
            <a:off x="20423696" y="7172743"/>
            <a:ext cx="1530407" cy="1261075"/>
            <a:chOff x="5289689" y="8742027"/>
            <a:chExt cx="1530407" cy="1261075"/>
          </a:xfrm>
          <a:noFill/>
        </p:grpSpPr>
        <p:grpSp>
          <p:nvGrpSpPr>
            <p:cNvPr id="139" name="Group 138">
              <a:extLst>
                <a:ext uri="{FF2B5EF4-FFF2-40B4-BE49-F238E27FC236}">
                  <a16:creationId xmlns:a16="http://schemas.microsoft.com/office/drawing/2014/main" id="{6A89630D-F244-41DC-A269-1B1F70E3DE22}"/>
                </a:ext>
              </a:extLst>
            </p:cNvPr>
            <p:cNvGrpSpPr/>
            <p:nvPr/>
          </p:nvGrpSpPr>
          <p:grpSpPr>
            <a:xfrm>
              <a:off x="5289689" y="8742027"/>
              <a:ext cx="1345858" cy="897747"/>
              <a:chOff x="5289689" y="8742027"/>
              <a:chExt cx="1345858" cy="897747"/>
            </a:xfrm>
            <a:grpFill/>
          </p:grpSpPr>
          <p:sp>
            <p:nvSpPr>
              <p:cNvPr id="141" name="Flowchart: Summing Junction 140">
                <a:extLst>
                  <a:ext uri="{FF2B5EF4-FFF2-40B4-BE49-F238E27FC236}">
                    <a16:creationId xmlns:a16="http://schemas.microsoft.com/office/drawing/2014/main" id="{C298EC49-BF20-4637-9A72-80428F963B88}"/>
                  </a:ext>
                </a:extLst>
              </p:cNvPr>
              <p:cNvSpPr/>
              <p:nvPr/>
            </p:nvSpPr>
            <p:spPr>
              <a:xfrm>
                <a:off x="5797852" y="8839922"/>
                <a:ext cx="711096" cy="728398"/>
              </a:xfrm>
              <a:prstGeom prst="flowChartSummingJunction">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2" name="Rectangle 141">
                <a:extLst>
                  <a:ext uri="{FF2B5EF4-FFF2-40B4-BE49-F238E27FC236}">
                    <a16:creationId xmlns:a16="http://schemas.microsoft.com/office/drawing/2014/main" id="{BC9335B5-141F-4D9E-8A82-1B3445FBF987}"/>
                  </a:ext>
                </a:extLst>
              </p:cNvPr>
              <p:cNvSpPr/>
              <p:nvPr/>
            </p:nvSpPr>
            <p:spPr>
              <a:xfrm>
                <a:off x="5289689" y="8742027"/>
                <a:ext cx="1345858" cy="897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
          <p:nvSpPr>
            <p:cNvPr id="140" name="Rectangle 139">
              <a:extLst>
                <a:ext uri="{FF2B5EF4-FFF2-40B4-BE49-F238E27FC236}">
                  <a16:creationId xmlns:a16="http://schemas.microsoft.com/office/drawing/2014/main" id="{01267147-B1C2-482D-B575-C53E12EEFD81}"/>
                </a:ext>
              </a:extLst>
            </p:cNvPr>
            <p:cNvSpPr/>
            <p:nvPr/>
          </p:nvSpPr>
          <p:spPr>
            <a:xfrm>
              <a:off x="5474238" y="8762953"/>
              <a:ext cx="1345858" cy="124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cxnSp>
        <p:nvCxnSpPr>
          <p:cNvPr id="136" name="Straight Arrow Connector 135">
            <a:extLst>
              <a:ext uri="{FF2B5EF4-FFF2-40B4-BE49-F238E27FC236}">
                <a16:creationId xmlns:a16="http://schemas.microsoft.com/office/drawing/2014/main" id="{07608CB8-8551-4980-AD67-1CE286022AD2}"/>
              </a:ext>
            </a:extLst>
          </p:cNvPr>
          <p:cNvCxnSpPr>
            <a:cxnSpLocks/>
            <a:stCxn id="141" idx="6"/>
            <a:endCxn id="113" idx="1"/>
          </p:cNvCxnSpPr>
          <p:nvPr/>
        </p:nvCxnSpPr>
        <p:spPr>
          <a:xfrm>
            <a:off x="21642955" y="7634837"/>
            <a:ext cx="539355" cy="4832"/>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BE35431-C647-4266-A6C0-BAD3B8BE4D6C}"/>
              </a:ext>
            </a:extLst>
          </p:cNvPr>
          <p:cNvCxnSpPr>
            <a:cxnSpLocks/>
            <a:stCxn id="132" idx="6"/>
            <a:endCxn id="138" idx="1"/>
          </p:cNvCxnSpPr>
          <p:nvPr/>
        </p:nvCxnSpPr>
        <p:spPr>
          <a:xfrm flipV="1">
            <a:off x="21642955" y="5343336"/>
            <a:ext cx="511259" cy="2625"/>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409298E8-8CB0-4FF7-8BD7-10DDFBDB31E5}"/>
              </a:ext>
            </a:extLst>
          </p:cNvPr>
          <p:cNvSpPr/>
          <p:nvPr/>
        </p:nvSpPr>
        <p:spPr>
          <a:xfrm>
            <a:off x="22154214" y="4887296"/>
            <a:ext cx="1345858"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sp>
        <p:nvSpPr>
          <p:cNvPr id="147" name="Rectangle 146">
            <a:extLst>
              <a:ext uri="{FF2B5EF4-FFF2-40B4-BE49-F238E27FC236}">
                <a16:creationId xmlns:a16="http://schemas.microsoft.com/office/drawing/2014/main" id="{18E78C3C-2AE2-48E0-A11A-8B56F6E735A5}"/>
              </a:ext>
            </a:extLst>
          </p:cNvPr>
          <p:cNvSpPr/>
          <p:nvPr/>
        </p:nvSpPr>
        <p:spPr>
          <a:xfrm>
            <a:off x="0" y="59535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Project Goals</a:t>
            </a:r>
          </a:p>
        </p:txBody>
      </p:sp>
      <p:sp>
        <p:nvSpPr>
          <p:cNvPr id="148" name="Rectangle 147">
            <a:extLst>
              <a:ext uri="{FF2B5EF4-FFF2-40B4-BE49-F238E27FC236}">
                <a16:creationId xmlns:a16="http://schemas.microsoft.com/office/drawing/2014/main" id="{18E78C3C-2AE2-48E0-A11A-8B56F6E735A5}"/>
              </a:ext>
            </a:extLst>
          </p:cNvPr>
          <p:cNvSpPr/>
          <p:nvPr/>
        </p:nvSpPr>
        <p:spPr>
          <a:xfrm>
            <a:off x="0" y="1147522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Mechanical Design</a:t>
            </a:r>
          </a:p>
        </p:txBody>
      </p:sp>
      <p:sp>
        <p:nvSpPr>
          <p:cNvPr id="149" name="Rectangle 148">
            <a:extLst>
              <a:ext uri="{FF2B5EF4-FFF2-40B4-BE49-F238E27FC236}">
                <a16:creationId xmlns:a16="http://schemas.microsoft.com/office/drawing/2014/main" id="{18E78C3C-2AE2-48E0-A11A-8B56F6E735A5}"/>
              </a:ext>
            </a:extLst>
          </p:cNvPr>
          <p:cNvSpPr/>
          <p:nvPr/>
        </p:nvSpPr>
        <p:spPr>
          <a:xfrm>
            <a:off x="29464718" y="28654655"/>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Further Information</a:t>
            </a:r>
          </a:p>
        </p:txBody>
      </p:sp>
      <p:sp>
        <p:nvSpPr>
          <p:cNvPr id="9" name="TextBox 8"/>
          <p:cNvSpPr txBox="1"/>
          <p:nvPr/>
        </p:nvSpPr>
        <p:spPr>
          <a:xfrm>
            <a:off x="29464718" y="29647825"/>
            <a:ext cx="14426482" cy="954107"/>
          </a:xfrm>
          <a:prstGeom prst="rect">
            <a:avLst/>
          </a:prstGeom>
          <a:noFill/>
        </p:spPr>
        <p:txBody>
          <a:bodyPr wrap="square" rtlCol="0">
            <a:spAutoFit/>
          </a:bodyPr>
          <a:lstStyle/>
          <a:p>
            <a:r>
              <a:rPr lang="en-US" sz="2800" dirty="0"/>
              <a:t>CAD, source code, BOM, documentation: 	https://github.com/skurwa/smart-cart</a:t>
            </a:r>
          </a:p>
          <a:p>
            <a:r>
              <a:rPr lang="en-US" sz="2800" dirty="0"/>
              <a:t>To learn more about Sid: 							https://skurwa.github.io</a:t>
            </a:r>
          </a:p>
        </p:txBody>
      </p:sp>
      <p:sp>
        <p:nvSpPr>
          <p:cNvPr id="150" name="Rectangle 149">
            <a:extLst>
              <a:ext uri="{FF2B5EF4-FFF2-40B4-BE49-F238E27FC236}">
                <a16:creationId xmlns:a16="http://schemas.microsoft.com/office/drawing/2014/main" id="{18E78C3C-2AE2-48E0-A11A-8B56F6E735A5}"/>
              </a:ext>
            </a:extLst>
          </p:cNvPr>
          <p:cNvSpPr/>
          <p:nvPr/>
        </p:nvSpPr>
        <p:spPr>
          <a:xfrm>
            <a:off x="29464718" y="26538608"/>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Acknowledgements</a:t>
            </a:r>
          </a:p>
        </p:txBody>
      </p:sp>
      <p:sp>
        <p:nvSpPr>
          <p:cNvPr id="151" name="TextBox 150"/>
          <p:cNvSpPr txBox="1"/>
          <p:nvPr/>
        </p:nvSpPr>
        <p:spPr>
          <a:xfrm>
            <a:off x="29464718" y="27535914"/>
            <a:ext cx="14426482" cy="954107"/>
          </a:xfrm>
          <a:prstGeom prst="rect">
            <a:avLst/>
          </a:prstGeom>
          <a:noFill/>
        </p:spPr>
        <p:txBody>
          <a:bodyPr wrap="square" rtlCol="0">
            <a:spAutoFit/>
          </a:bodyPr>
          <a:lstStyle/>
          <a:p>
            <a:r>
              <a:rPr lang="en-US" sz="2800" dirty="0"/>
              <a:t>I deeply appreciate Dr. Carolyn </a:t>
            </a:r>
            <a:r>
              <a:rPr lang="en-US" sz="2800" dirty="0" err="1"/>
              <a:t>Seepersad’s</a:t>
            </a:r>
            <a:r>
              <a:rPr lang="en-US" sz="2800" dirty="0"/>
              <a:t> support through the semester. Her advice and feedback were instrumental in executing this project.</a:t>
            </a:r>
          </a:p>
        </p:txBody>
      </p:sp>
      <p:sp>
        <p:nvSpPr>
          <p:cNvPr id="152" name="Rectangle 151">
            <a:extLst>
              <a:ext uri="{FF2B5EF4-FFF2-40B4-BE49-F238E27FC236}">
                <a16:creationId xmlns:a16="http://schemas.microsoft.com/office/drawing/2014/main" id="{18E78C3C-2AE2-48E0-A11A-8B56F6E735A5}"/>
              </a:ext>
            </a:extLst>
          </p:cNvPr>
          <p:cNvSpPr/>
          <p:nvPr/>
        </p:nvSpPr>
        <p:spPr>
          <a:xfrm>
            <a:off x="29464718" y="16291276"/>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Conclusions and Future Improvements</a:t>
            </a:r>
          </a:p>
        </p:txBody>
      </p:sp>
      <p:grpSp>
        <p:nvGrpSpPr>
          <p:cNvPr id="250" name="Group 249"/>
          <p:cNvGrpSpPr/>
          <p:nvPr/>
        </p:nvGrpSpPr>
        <p:grpSpPr>
          <a:xfrm>
            <a:off x="29976357" y="3949119"/>
            <a:ext cx="13403204" cy="7763693"/>
            <a:chOff x="29935374" y="4123113"/>
            <a:chExt cx="13403204" cy="7763693"/>
          </a:xfrm>
        </p:grpSpPr>
        <p:pic>
          <p:nvPicPr>
            <p:cNvPr id="192" name="Picture 191"/>
            <p:cNvPicPr>
              <a:picLocks noChangeAspect="1"/>
            </p:cNvPicPr>
            <p:nvPr/>
          </p:nvPicPr>
          <p:blipFill rotWithShape="1">
            <a:blip r:embed="rId4" cstate="hqprint">
              <a:extLst>
                <a:ext uri="{28A0092B-C50C-407E-A947-70E740481C1C}">
                  <a14:useLocalDpi xmlns:a14="http://schemas.microsoft.com/office/drawing/2010/main" val="0"/>
                </a:ext>
              </a:extLst>
            </a:blip>
            <a:srcRect l="36531" t="8990" r="6663" b="9569"/>
            <a:stretch/>
          </p:blipFill>
          <p:spPr>
            <a:xfrm rot="5400000">
              <a:off x="38218232" y="7754777"/>
              <a:ext cx="3003550" cy="3327401"/>
            </a:xfrm>
            <a:prstGeom prst="rect">
              <a:avLst/>
            </a:prstGeom>
          </p:spPr>
        </p:pic>
        <p:pic>
          <p:nvPicPr>
            <p:cNvPr id="172" name="Picture 171"/>
            <p:cNvPicPr>
              <a:picLocks noChangeAspect="1"/>
            </p:cNvPicPr>
            <p:nvPr/>
          </p:nvPicPr>
          <p:blipFill rotWithShape="1">
            <a:blip r:embed="rId4" cstate="hqprint">
              <a:extLst>
                <a:ext uri="{28A0092B-C50C-407E-A947-70E740481C1C}">
                  <a14:useLocalDpi xmlns:a14="http://schemas.microsoft.com/office/drawing/2010/main" val="0"/>
                </a:ext>
              </a:extLst>
            </a:blip>
            <a:srcRect l="36531" t="8990" r="6663" b="9569"/>
            <a:stretch/>
          </p:blipFill>
          <p:spPr>
            <a:xfrm rot="16200000">
              <a:off x="30819911" y="5028903"/>
              <a:ext cx="3003550" cy="3327400"/>
            </a:xfrm>
            <a:prstGeom prst="rect">
              <a:avLst/>
            </a:prstGeom>
          </p:spPr>
        </p:pic>
        <p:grpSp>
          <p:nvGrpSpPr>
            <p:cNvPr id="18" name="Group 17"/>
            <p:cNvGrpSpPr/>
            <p:nvPr/>
          </p:nvGrpSpPr>
          <p:grpSpPr>
            <a:xfrm>
              <a:off x="29935374" y="8546768"/>
              <a:ext cx="5771197" cy="3327400"/>
              <a:chOff x="31396198" y="8527268"/>
              <a:chExt cx="5771197" cy="3327400"/>
            </a:xfrm>
          </p:grpSpPr>
          <p:pic>
            <p:nvPicPr>
              <p:cNvPr id="10" name="Picture 9"/>
              <p:cNvPicPr>
                <a:picLocks noChangeAspect="1"/>
              </p:cNvPicPr>
              <p:nvPr/>
            </p:nvPicPr>
            <p:blipFill rotWithShape="1">
              <a:blip r:embed="rId4" cstate="hqprint">
                <a:extLst>
                  <a:ext uri="{28A0092B-C50C-407E-A947-70E740481C1C}">
                    <a14:useLocalDpi xmlns:a14="http://schemas.microsoft.com/office/drawing/2010/main" val="0"/>
                  </a:ext>
                </a:extLst>
              </a:blip>
              <a:srcRect l="36531" t="8990" r="6663" b="9569"/>
              <a:stretch/>
            </p:blipFill>
            <p:spPr>
              <a:xfrm>
                <a:off x="31396198" y="8527268"/>
                <a:ext cx="3003550" cy="3327400"/>
              </a:xfrm>
              <a:prstGeom prst="rect">
                <a:avLst/>
              </a:prstGeom>
            </p:spPr>
          </p:pic>
          <p:cxnSp>
            <p:nvCxnSpPr>
              <p:cNvPr id="12" name="Straight Connector 11"/>
              <p:cNvCxnSpPr/>
              <p:nvPr/>
            </p:nvCxnSpPr>
            <p:spPr>
              <a:xfrm>
                <a:off x="34386095" y="8757385"/>
                <a:ext cx="2781300" cy="0"/>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4386095" y="10195150"/>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34386095" y="11633425"/>
                <a:ext cx="2781300" cy="0"/>
              </a:xfrm>
              <a:prstGeom prst="line">
                <a:avLst/>
              </a:prstGeom>
              <a:ln w="76200">
                <a:solidFill>
                  <a:srgbClr val="7030A0"/>
                </a:solidFill>
                <a:prstDash val="dash"/>
                <a:headEnd type="oval"/>
              </a:ln>
            </p:spPr>
            <p:style>
              <a:lnRef idx="1">
                <a:schemeClr val="accent1"/>
              </a:lnRef>
              <a:fillRef idx="0">
                <a:schemeClr val="accent1"/>
              </a:fillRef>
              <a:effectRef idx="0">
                <a:schemeClr val="accent1"/>
              </a:effectRef>
              <a:fontRef idx="minor">
                <a:schemeClr val="tx1"/>
              </a:fontRef>
            </p:style>
          </p:cxnSp>
        </p:grpSp>
        <p:sp>
          <p:nvSpPr>
            <p:cNvPr id="20" name="Bent Arrow 19"/>
            <p:cNvSpPr/>
            <p:nvPr/>
          </p:nvSpPr>
          <p:spPr>
            <a:xfrm rot="16200000" flipV="1">
              <a:off x="31521719" y="9292340"/>
              <a:ext cx="1028856" cy="107580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prstClr val="white"/>
                  </a:solidFill>
                </a:rPr>
                <a:t>2</a:t>
              </a:r>
              <a:endParaRPr lang="en-US" dirty="0">
                <a:solidFill>
                  <a:schemeClr val="tx1"/>
                </a:solidFill>
              </a:endParaRPr>
            </a:p>
          </p:txBody>
        </p:sp>
        <p:sp>
          <p:nvSpPr>
            <p:cNvPr id="162" name="Bent Arrow 161"/>
            <p:cNvSpPr/>
            <p:nvPr/>
          </p:nvSpPr>
          <p:spPr>
            <a:xfrm>
              <a:off x="32204261" y="5635644"/>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rPr>
                <a:t>4</a:t>
              </a:r>
              <a:endParaRPr lang="en-US" dirty="0">
                <a:solidFill>
                  <a:schemeClr val="tx1"/>
                </a:solidFill>
              </a:endParaRPr>
            </a:p>
          </p:txBody>
        </p:sp>
        <p:sp>
          <p:nvSpPr>
            <p:cNvPr id="170" name="Right Arrow 169"/>
            <p:cNvSpPr/>
            <p:nvPr/>
          </p:nvSpPr>
          <p:spPr>
            <a:xfrm rot="16200000">
              <a:off x="31626470" y="7389128"/>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800" dirty="0">
                  <a:solidFill>
                    <a:prstClr val="white"/>
                  </a:solidFill>
                </a:rPr>
                <a:t>3</a:t>
              </a:r>
              <a:endParaRPr lang="en-US" dirty="0"/>
            </a:p>
          </p:txBody>
        </p:sp>
        <p:grpSp>
          <p:nvGrpSpPr>
            <p:cNvPr id="182" name="Group 181"/>
            <p:cNvGrpSpPr/>
            <p:nvPr/>
          </p:nvGrpSpPr>
          <p:grpSpPr>
            <a:xfrm rot="5400000">
              <a:off x="36058841" y="5398190"/>
              <a:ext cx="5553704" cy="3003550"/>
              <a:chOff x="30021170" y="6301431"/>
              <a:chExt cx="5553703" cy="3003550"/>
            </a:xfrm>
          </p:grpSpPr>
          <p:pic>
            <p:nvPicPr>
              <p:cNvPr id="183" name="Picture 182"/>
              <p:cNvPicPr>
                <a:picLocks noChangeAspect="1"/>
              </p:cNvPicPr>
              <p:nvPr/>
            </p:nvPicPr>
            <p:blipFill rotWithShape="1">
              <a:blip r:embed="rId4" cstate="hqprint">
                <a:extLst>
                  <a:ext uri="{28A0092B-C50C-407E-A947-70E740481C1C}">
                    <a14:useLocalDpi xmlns:a14="http://schemas.microsoft.com/office/drawing/2010/main" val="0"/>
                  </a:ext>
                </a:extLst>
              </a:blip>
              <a:srcRect l="36531" t="8990" r="6663" b="9569"/>
              <a:stretch/>
            </p:blipFill>
            <p:spPr>
              <a:xfrm rot="16200000">
                <a:off x="30183095" y="6139506"/>
                <a:ext cx="3003550" cy="3327400"/>
              </a:xfrm>
              <a:prstGeom prst="rect">
                <a:avLst/>
              </a:prstGeom>
            </p:spPr>
          </p:pic>
          <p:cxnSp>
            <p:nvCxnSpPr>
              <p:cNvPr id="184" name="Straight Connector 183"/>
              <p:cNvCxnSpPr/>
              <p:nvPr/>
            </p:nvCxnSpPr>
            <p:spPr>
              <a:xfrm rot="16200000" flipH="1">
                <a:off x="34313774" y="7876597"/>
                <a:ext cx="5946" cy="2516253"/>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187" name="Right Arrow 186"/>
            <p:cNvSpPr/>
            <p:nvPr/>
          </p:nvSpPr>
          <p:spPr>
            <a:xfrm>
              <a:off x="34282743" y="5532020"/>
              <a:ext cx="4290077"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a:t>
              </a:r>
            </a:p>
          </p:txBody>
        </p:sp>
        <p:sp>
          <p:nvSpPr>
            <p:cNvPr id="188" name="Bent Arrow 187"/>
            <p:cNvSpPr/>
            <p:nvPr/>
          </p:nvSpPr>
          <p:spPr>
            <a:xfrm rot="5400000">
              <a:off x="38770466" y="5622543"/>
              <a:ext cx="1028856"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bg1"/>
                  </a:solidFill>
                </a:rPr>
                <a:t>6</a:t>
              </a:r>
            </a:p>
          </p:txBody>
        </p:sp>
        <p:sp>
          <p:nvSpPr>
            <p:cNvPr id="189" name="Right Arrow 188"/>
            <p:cNvSpPr/>
            <p:nvPr/>
          </p:nvSpPr>
          <p:spPr>
            <a:xfrm>
              <a:off x="29971482" y="9955675"/>
              <a:ext cx="1264364"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190" name="Bent Arrow 189"/>
            <p:cNvSpPr/>
            <p:nvPr/>
          </p:nvSpPr>
          <p:spPr>
            <a:xfrm rot="10800000" flipH="1">
              <a:off x="39501054" y="9418478"/>
              <a:ext cx="1075812" cy="10758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endParaRPr>
            </a:p>
          </p:txBody>
        </p:sp>
        <p:cxnSp>
          <p:nvCxnSpPr>
            <p:cNvPr id="197" name="Straight Connector 196"/>
            <p:cNvCxnSpPr/>
            <p:nvPr/>
          </p:nvCxnSpPr>
          <p:spPr>
            <a:xfrm flipV="1">
              <a:off x="33764383" y="8006768"/>
              <a:ext cx="2497292" cy="8117"/>
            </a:xfrm>
            <a:prstGeom prst="line">
              <a:avLst/>
            </a:prstGeom>
            <a:ln w="76200">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202" name="Right Arrow 201"/>
            <p:cNvSpPr/>
            <p:nvPr/>
          </p:nvSpPr>
          <p:spPr>
            <a:xfrm rot="5400000">
              <a:off x="38936079" y="829916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7</a:t>
              </a:r>
            </a:p>
          </p:txBody>
        </p:sp>
        <p:sp>
          <p:nvSpPr>
            <p:cNvPr id="203" name="Right Arrow 202"/>
            <p:cNvSpPr/>
            <p:nvPr/>
          </p:nvSpPr>
          <p:spPr>
            <a:xfrm>
              <a:off x="41932865" y="9984703"/>
              <a:ext cx="1405713" cy="50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9</a:t>
              </a:r>
            </a:p>
          </p:txBody>
        </p:sp>
        <p:cxnSp>
          <p:nvCxnSpPr>
            <p:cNvPr id="204" name="Straight Connector 203"/>
            <p:cNvCxnSpPr/>
            <p:nvPr/>
          </p:nvCxnSpPr>
          <p:spPr>
            <a:xfrm flipV="1">
              <a:off x="35948354" y="8114054"/>
              <a:ext cx="2497292" cy="8117"/>
            </a:xfrm>
            <a:prstGeom prst="line">
              <a:avLst/>
            </a:prstGeom>
            <a:ln w="76200">
              <a:solidFill>
                <a:srgbClr val="7030A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440140" y="8086337"/>
              <a:ext cx="1971423" cy="38004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Obstacle</a:t>
              </a:r>
            </a:p>
          </p:txBody>
        </p:sp>
        <p:sp>
          <p:nvSpPr>
            <p:cNvPr id="36" name="TextBox 35"/>
            <p:cNvSpPr txBox="1"/>
            <p:nvPr/>
          </p:nvSpPr>
          <p:spPr>
            <a:xfrm>
              <a:off x="39912779" y="9643253"/>
              <a:ext cx="401612" cy="523220"/>
            </a:xfrm>
            <a:prstGeom prst="rect">
              <a:avLst/>
            </a:prstGeom>
            <a:noFill/>
          </p:spPr>
          <p:txBody>
            <a:bodyPr wrap="square" rtlCol="0">
              <a:spAutoFit/>
            </a:bodyPr>
            <a:lstStyle/>
            <a:p>
              <a:r>
                <a:rPr lang="en-US" sz="2800" dirty="0">
                  <a:solidFill>
                    <a:prstClr val="white"/>
                  </a:solidFill>
                </a:rPr>
                <a:t>8</a:t>
              </a:r>
              <a:endParaRPr lang="en-US" dirty="0"/>
            </a:p>
          </p:txBody>
        </p:sp>
      </p:grpSp>
      <p:grpSp>
        <p:nvGrpSpPr>
          <p:cNvPr id="247" name="Group 246"/>
          <p:cNvGrpSpPr/>
          <p:nvPr/>
        </p:nvGrpSpPr>
        <p:grpSpPr>
          <a:xfrm>
            <a:off x="15196609" y="21441673"/>
            <a:ext cx="13497980" cy="7826236"/>
            <a:chOff x="15120141" y="20699733"/>
            <a:chExt cx="13497980" cy="7826236"/>
          </a:xfrm>
        </p:grpSpPr>
        <p:grpSp>
          <p:nvGrpSpPr>
            <p:cNvPr id="245" name="Group 244"/>
            <p:cNvGrpSpPr/>
            <p:nvPr/>
          </p:nvGrpSpPr>
          <p:grpSpPr>
            <a:xfrm>
              <a:off x="15120141" y="20699733"/>
              <a:ext cx="13497980" cy="7826236"/>
              <a:chOff x="15120141" y="20699733"/>
              <a:chExt cx="13497980" cy="7826236"/>
            </a:xfrm>
          </p:grpSpPr>
          <p:grpSp>
            <p:nvGrpSpPr>
              <p:cNvPr id="89" name="Group 88"/>
              <p:cNvGrpSpPr/>
              <p:nvPr/>
            </p:nvGrpSpPr>
            <p:grpSpPr>
              <a:xfrm>
                <a:off x="15120141" y="20699733"/>
                <a:ext cx="13497980" cy="7826236"/>
                <a:chOff x="15155701" y="19289618"/>
                <a:chExt cx="13497980" cy="7826236"/>
              </a:xfrm>
              <a:noFill/>
            </p:grpSpPr>
            <p:sp>
              <p:nvSpPr>
                <p:cNvPr id="90" name="Rectangle 89">
                  <a:extLst>
                    <a:ext uri="{FF2B5EF4-FFF2-40B4-BE49-F238E27FC236}">
                      <a16:creationId xmlns:a16="http://schemas.microsoft.com/office/drawing/2014/main" id="{07612142-C992-4859-8988-B551DF51A65B}"/>
                    </a:ext>
                  </a:extLst>
                </p:cNvPr>
                <p:cNvSpPr/>
                <p:nvPr/>
              </p:nvSpPr>
              <p:spPr>
                <a:xfrm>
                  <a:off x="19985666" y="22396072"/>
                  <a:ext cx="3919863" cy="1527459"/>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 controller,</a:t>
                  </a:r>
                </a:p>
                <a:p>
                  <a:pPr algn="ctr"/>
                  <a:r>
                    <a:rPr lang="en-US" sz="2800" dirty="0">
                      <a:solidFill>
                        <a:schemeClr val="tx1"/>
                      </a:solidFill>
                    </a:rPr>
                    <a:t>Arduino Mega (master),</a:t>
                  </a:r>
                </a:p>
                <a:p>
                  <a:pPr algn="ctr"/>
                  <a:r>
                    <a:rPr lang="en-US" sz="2800" dirty="0">
                      <a:solidFill>
                        <a:schemeClr val="tx1"/>
                      </a:solidFill>
                    </a:rPr>
                    <a:t>Polling at 20 Hz</a:t>
                  </a:r>
                </a:p>
              </p:txBody>
            </p:sp>
            <p:sp>
              <p:nvSpPr>
                <p:cNvPr id="91" name="Rectangle 90">
                  <a:extLst>
                    <a:ext uri="{FF2B5EF4-FFF2-40B4-BE49-F238E27FC236}">
                      <a16:creationId xmlns:a16="http://schemas.microsoft.com/office/drawing/2014/main" id="{A47ED761-D65F-4A0D-9403-017418AA4BC1}"/>
                    </a:ext>
                  </a:extLst>
                </p:cNvPr>
                <p:cNvSpPr/>
                <p:nvPr/>
              </p:nvSpPr>
              <p:spPr>
                <a:xfrm>
                  <a:off x="23823716" y="25233778"/>
                  <a:ext cx="4829965" cy="1882076"/>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Right wheel velocity measurement and motor drive, </a:t>
                  </a:r>
                </a:p>
                <a:p>
                  <a:pPr algn="ctr"/>
                  <a:r>
                    <a:rPr lang="en-US" sz="2800" dirty="0">
                      <a:solidFill>
                        <a:schemeClr val="tx1"/>
                      </a:solidFill>
                    </a:rPr>
                    <a:t>Arduino Nano (slave),</a:t>
                  </a:r>
                </a:p>
                <a:p>
                  <a:pPr algn="ctr"/>
                  <a:r>
                    <a:rPr lang="en-US" sz="2800" dirty="0">
                      <a:solidFill>
                        <a:schemeClr val="tx1"/>
                      </a:solidFill>
                    </a:rPr>
                    <a:t>Event-driven up to 6000 Hz</a:t>
                  </a:r>
                </a:p>
              </p:txBody>
            </p:sp>
            <p:sp>
              <p:nvSpPr>
                <p:cNvPr id="92" name="Rectangle 91">
                  <a:extLst>
                    <a:ext uri="{FF2B5EF4-FFF2-40B4-BE49-F238E27FC236}">
                      <a16:creationId xmlns:a16="http://schemas.microsoft.com/office/drawing/2014/main" id="{64DFFA56-D065-464A-9155-CB44D28855FB}"/>
                    </a:ext>
                  </a:extLst>
                </p:cNvPr>
                <p:cNvSpPr/>
                <p:nvPr/>
              </p:nvSpPr>
              <p:spPr>
                <a:xfrm>
                  <a:off x="15155701" y="25233778"/>
                  <a:ext cx="4829965" cy="1879863"/>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Left wheel velocity measurement and motor drive, </a:t>
                  </a:r>
                </a:p>
                <a:p>
                  <a:pPr algn="ctr"/>
                  <a:r>
                    <a:rPr lang="en-US" sz="2800" dirty="0">
                      <a:solidFill>
                        <a:schemeClr val="tx1"/>
                      </a:solidFill>
                    </a:rPr>
                    <a:t>Arduino Nano (slave),</a:t>
                  </a:r>
                </a:p>
                <a:p>
                  <a:pPr algn="ctr"/>
                  <a:r>
                    <a:rPr lang="en-US" sz="2800" dirty="0">
                      <a:solidFill>
                        <a:schemeClr val="tx1"/>
                      </a:solidFill>
                    </a:rPr>
                    <a:t>Event-driven up to 6000 Hz</a:t>
                  </a:r>
                </a:p>
              </p:txBody>
            </p:sp>
            <p:sp>
              <p:nvSpPr>
                <p:cNvPr id="93" name="Rectangle 92">
                  <a:extLst>
                    <a:ext uri="{FF2B5EF4-FFF2-40B4-BE49-F238E27FC236}">
                      <a16:creationId xmlns:a16="http://schemas.microsoft.com/office/drawing/2014/main" id="{5D5AB4DE-3DF5-482E-9F4E-E1A3286B46D0}"/>
                    </a:ext>
                  </a:extLst>
                </p:cNvPr>
                <p:cNvSpPr/>
                <p:nvPr/>
              </p:nvSpPr>
              <p:spPr>
                <a:xfrm>
                  <a:off x="19358510" y="19289618"/>
                  <a:ext cx="5092362" cy="1867459"/>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Proximity sensor measurement and </a:t>
                  </a:r>
                  <a:r>
                    <a:rPr lang="en-US" sz="2800" dirty="0" err="1">
                      <a:solidFill>
                        <a:schemeClr val="tx1"/>
                      </a:solidFill>
                    </a:rPr>
                    <a:t>setpoint</a:t>
                  </a:r>
                  <a:r>
                    <a:rPr lang="en-US" sz="2800" dirty="0">
                      <a:solidFill>
                        <a:schemeClr val="tx1"/>
                      </a:solidFill>
                    </a:rPr>
                    <a:t> determination, </a:t>
                  </a:r>
                </a:p>
                <a:p>
                  <a:pPr algn="ctr"/>
                  <a:r>
                    <a:rPr lang="en-US" sz="2800" dirty="0">
                      <a:solidFill>
                        <a:schemeClr val="tx1"/>
                      </a:solidFill>
                    </a:rPr>
                    <a:t>Arduino Nano (slave),</a:t>
                  </a:r>
                </a:p>
                <a:p>
                  <a:pPr algn="ctr"/>
                  <a:r>
                    <a:rPr lang="en-US" sz="2800" dirty="0">
                      <a:solidFill>
                        <a:schemeClr val="tx1"/>
                      </a:solidFill>
                    </a:rPr>
                    <a:t>Polling at 4 Hz</a:t>
                  </a:r>
                </a:p>
              </p:txBody>
            </p:sp>
            <p:sp>
              <p:nvSpPr>
                <p:cNvPr id="94" name="TextBox 93">
                  <a:extLst>
                    <a:ext uri="{FF2B5EF4-FFF2-40B4-BE49-F238E27FC236}">
                      <a16:creationId xmlns:a16="http://schemas.microsoft.com/office/drawing/2014/main" id="{1CDEE492-15DA-4091-8E76-70F7E432847E}"/>
                    </a:ext>
                  </a:extLst>
                </p:cNvPr>
                <p:cNvSpPr txBox="1"/>
                <p:nvPr/>
              </p:nvSpPr>
              <p:spPr>
                <a:xfrm>
                  <a:off x="22008922" y="21267697"/>
                  <a:ext cx="2494830" cy="954107"/>
                </a:xfrm>
                <a:prstGeom prst="rect">
                  <a:avLst/>
                </a:prstGeom>
                <a:grpFill/>
                <a:ln>
                  <a:noFill/>
                </a:ln>
              </p:spPr>
              <p:txBody>
                <a:bodyPr wrap="square" rtlCol="0" anchor="ctr">
                  <a:spAutoFit/>
                </a:bodyPr>
                <a:lstStyle/>
                <a:p>
                  <a:pPr algn="ctr"/>
                  <a:r>
                    <a:rPr lang="en-US" sz="2800" dirty="0"/>
                    <a:t>Wheel velocity </a:t>
                  </a:r>
                  <a:r>
                    <a:rPr lang="en-US" sz="2800" dirty="0" err="1"/>
                    <a:t>setpoints</a:t>
                  </a:r>
                  <a:endParaRPr lang="en-US" sz="2800" dirty="0"/>
                </a:p>
              </p:txBody>
            </p:sp>
            <p:sp>
              <p:nvSpPr>
                <p:cNvPr id="95" name="TextBox 94">
                  <a:extLst>
                    <a:ext uri="{FF2B5EF4-FFF2-40B4-BE49-F238E27FC236}">
                      <a16:creationId xmlns:a16="http://schemas.microsoft.com/office/drawing/2014/main" id="{DEF194D8-C014-4DFE-B4F5-81E2ADA5D1D3}"/>
                    </a:ext>
                  </a:extLst>
                </p:cNvPr>
                <p:cNvSpPr txBox="1"/>
                <p:nvPr/>
              </p:nvSpPr>
              <p:spPr>
                <a:xfrm>
                  <a:off x="23837169" y="23564277"/>
                  <a:ext cx="2875648" cy="954107"/>
                </a:xfrm>
                <a:prstGeom prst="rect">
                  <a:avLst/>
                </a:prstGeom>
                <a:grpFill/>
                <a:ln>
                  <a:noFill/>
                </a:ln>
              </p:spPr>
              <p:txBody>
                <a:bodyPr wrap="square" rtlCol="0" anchor="ctr">
                  <a:spAutoFit/>
                </a:bodyPr>
                <a:lstStyle/>
                <a:p>
                  <a:pPr algn="ctr"/>
                  <a:r>
                    <a:rPr lang="en-US" sz="2800" dirty="0"/>
                    <a:t>Measured</a:t>
                  </a:r>
                </a:p>
                <a:p>
                  <a:pPr algn="ctr"/>
                  <a:r>
                    <a:rPr lang="en-US" sz="2800" dirty="0"/>
                    <a:t>velocity</a:t>
                  </a:r>
                </a:p>
              </p:txBody>
            </p:sp>
            <p:sp>
              <p:nvSpPr>
                <p:cNvPr id="96" name="TextBox 95">
                  <a:extLst>
                    <a:ext uri="{FF2B5EF4-FFF2-40B4-BE49-F238E27FC236}">
                      <a16:creationId xmlns:a16="http://schemas.microsoft.com/office/drawing/2014/main" id="{85DD4A37-A7A5-46DA-B2B5-36AB5B6B23FB}"/>
                    </a:ext>
                  </a:extLst>
                </p:cNvPr>
                <p:cNvSpPr txBox="1"/>
                <p:nvPr/>
              </p:nvSpPr>
              <p:spPr>
                <a:xfrm>
                  <a:off x="22082126" y="24297132"/>
                  <a:ext cx="1947257" cy="954107"/>
                </a:xfrm>
                <a:prstGeom prst="rect">
                  <a:avLst/>
                </a:prstGeom>
                <a:grpFill/>
                <a:ln>
                  <a:noFill/>
                </a:ln>
              </p:spPr>
              <p:txBody>
                <a:bodyPr wrap="square" rtlCol="0" anchor="ctr">
                  <a:spAutoFit/>
                </a:bodyPr>
                <a:lstStyle/>
                <a:p>
                  <a:pPr algn="ctr"/>
                  <a:r>
                    <a:rPr lang="en-US" sz="2800" dirty="0"/>
                    <a:t>Right wheel drive signal</a:t>
                  </a:r>
                </a:p>
              </p:txBody>
            </p:sp>
            <p:sp>
              <p:nvSpPr>
                <p:cNvPr id="98" name="TextBox 97">
                  <a:extLst>
                    <a:ext uri="{FF2B5EF4-FFF2-40B4-BE49-F238E27FC236}">
                      <a16:creationId xmlns:a16="http://schemas.microsoft.com/office/drawing/2014/main" id="{67C4EF70-153B-434F-B5FF-9DB3442A1E0D}"/>
                    </a:ext>
                  </a:extLst>
                </p:cNvPr>
                <p:cNvSpPr txBox="1"/>
                <p:nvPr/>
              </p:nvSpPr>
              <p:spPr>
                <a:xfrm>
                  <a:off x="17707834" y="23564401"/>
                  <a:ext cx="1916225" cy="954107"/>
                </a:xfrm>
                <a:prstGeom prst="rect">
                  <a:avLst/>
                </a:prstGeom>
                <a:grpFill/>
                <a:ln>
                  <a:noFill/>
                </a:ln>
              </p:spPr>
              <p:txBody>
                <a:bodyPr wrap="square" rtlCol="0" anchor="ctr">
                  <a:spAutoFit/>
                </a:bodyPr>
                <a:lstStyle/>
                <a:p>
                  <a:pPr algn="ctr"/>
                  <a:r>
                    <a:rPr lang="en-US" sz="2800" dirty="0"/>
                    <a:t>Measured</a:t>
                  </a:r>
                </a:p>
                <a:p>
                  <a:pPr algn="ctr"/>
                  <a:r>
                    <a:rPr lang="en-US" sz="2800" dirty="0"/>
                    <a:t>velocity</a:t>
                  </a:r>
                </a:p>
              </p:txBody>
            </p:sp>
            <p:sp>
              <p:nvSpPr>
                <p:cNvPr id="99" name="TextBox 98">
                  <a:extLst>
                    <a:ext uri="{FF2B5EF4-FFF2-40B4-BE49-F238E27FC236}">
                      <a16:creationId xmlns:a16="http://schemas.microsoft.com/office/drawing/2014/main" id="{95D203FB-598C-4485-8C59-8F24521DFC66}"/>
                    </a:ext>
                  </a:extLst>
                </p:cNvPr>
                <p:cNvSpPr txBox="1"/>
                <p:nvPr/>
              </p:nvSpPr>
              <p:spPr>
                <a:xfrm>
                  <a:off x="19798712" y="24289311"/>
                  <a:ext cx="1947257" cy="954107"/>
                </a:xfrm>
                <a:prstGeom prst="rect">
                  <a:avLst/>
                </a:prstGeom>
                <a:grpFill/>
                <a:ln>
                  <a:noFill/>
                </a:ln>
              </p:spPr>
              <p:txBody>
                <a:bodyPr wrap="square" rtlCol="0" anchor="ctr">
                  <a:spAutoFit/>
                </a:bodyPr>
                <a:lstStyle/>
                <a:p>
                  <a:pPr algn="ctr"/>
                  <a:r>
                    <a:rPr lang="en-US" sz="2800" dirty="0"/>
                    <a:t>Left wheel drive signal</a:t>
                  </a:r>
                </a:p>
              </p:txBody>
            </p:sp>
          </p:grpSp>
          <p:grpSp>
            <p:nvGrpSpPr>
              <p:cNvPr id="1024" name="Group 1023"/>
              <p:cNvGrpSpPr/>
              <p:nvPr/>
            </p:nvGrpSpPr>
            <p:grpSpPr>
              <a:xfrm rot="18500527">
                <a:off x="18854369" y="25757741"/>
                <a:ext cx="1390075" cy="356141"/>
                <a:chOff x="26588543" y="25452501"/>
                <a:chExt cx="1390075" cy="356141"/>
              </a:xfrm>
            </p:grpSpPr>
            <p:cxnSp>
              <p:nvCxnSpPr>
                <p:cNvPr id="213" name="Straight Arrow Connector 21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a:off x="26588543" y="2545250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p:nvGrpSpPr>
            <p:grpSpPr>
              <a:xfrm rot="3067417" flipH="1">
                <a:off x="23642945" y="25733518"/>
                <a:ext cx="1390075" cy="363761"/>
                <a:chOff x="26588543" y="25444881"/>
                <a:chExt cx="1390076" cy="363761"/>
              </a:xfrm>
            </p:grpSpPr>
            <p:cxnSp>
              <p:nvCxnSpPr>
                <p:cNvPr id="223" name="Straight Arrow Connector 222"/>
                <p:cNvCxnSpPr/>
                <p:nvPr/>
              </p:nvCxnSpPr>
              <p:spPr>
                <a:xfrm flipH="1" flipV="1">
                  <a:off x="26588543" y="25798315"/>
                  <a:ext cx="1390075" cy="10327"/>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26588544" y="25444881"/>
                  <a:ext cx="1390075" cy="4649"/>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26" name="Straight Arrow Connector 225"/>
            <p:cNvCxnSpPr/>
            <p:nvPr/>
          </p:nvCxnSpPr>
          <p:spPr>
            <a:xfrm>
              <a:off x="21945600" y="22706051"/>
              <a:ext cx="21696" cy="9645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8" name="TextBox 317"/>
          <p:cNvSpPr txBox="1"/>
          <p:nvPr/>
        </p:nvSpPr>
        <p:spPr>
          <a:xfrm>
            <a:off x="29464718" y="12207129"/>
            <a:ext cx="14426482" cy="3970318"/>
          </a:xfrm>
          <a:prstGeom prst="rect">
            <a:avLst/>
          </a:prstGeom>
          <a:noFill/>
        </p:spPr>
        <p:txBody>
          <a:bodyPr wrap="square" rtlCol="0">
            <a:spAutoFit/>
          </a:bodyPr>
          <a:lstStyle/>
          <a:p>
            <a:pPr marL="514350" indent="-514350">
              <a:buAutoNum type="arabicPeriod"/>
            </a:pPr>
            <a:r>
              <a:rPr lang="en-US" sz="2800" dirty="0"/>
              <a:t>Cart approaches obstacle and forward proximity sensors detect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until rear right proximity sensor crosses obstacle.</a:t>
            </a:r>
          </a:p>
          <a:p>
            <a:pPr marL="514350" indent="-514350">
              <a:buAutoNum type="arabicPeriod"/>
            </a:pPr>
            <a:r>
              <a:rPr lang="en-US" sz="2800" dirty="0"/>
              <a:t>Cart performs a -90° turn using gyro feedback.</a:t>
            </a:r>
          </a:p>
          <a:p>
            <a:pPr marL="514350" indent="-514350">
              <a:buAutoNum type="arabicPeriod"/>
            </a:pPr>
            <a:r>
              <a:rPr lang="en-US" sz="2800" dirty="0"/>
              <a:t>Cart moves forward until rear right proximity sensor crosses obstacle.</a:t>
            </a:r>
          </a:p>
          <a:p>
            <a:pPr marL="514350" indent="-514350">
              <a:buAutoNum type="arabicPeriod"/>
            </a:pPr>
            <a:r>
              <a:rPr lang="en-US" sz="2800" dirty="0"/>
              <a:t>Cart performs -90° turn using gyro feedback.</a:t>
            </a:r>
          </a:p>
          <a:p>
            <a:pPr marL="514350" indent="-514350">
              <a:buAutoNum type="arabicPeriod"/>
            </a:pPr>
            <a:r>
              <a:rPr lang="en-US" sz="2800" dirty="0"/>
              <a:t>Cart moves forward until rear right proximity sensor detects obstacle.</a:t>
            </a:r>
          </a:p>
          <a:p>
            <a:pPr marL="514350" indent="-514350">
              <a:buAutoNum type="arabicPeriod"/>
            </a:pPr>
            <a:r>
              <a:rPr lang="en-US" sz="2800" dirty="0"/>
              <a:t>Cart performs a 90° turn using gyro feedback.</a:t>
            </a:r>
          </a:p>
          <a:p>
            <a:pPr marL="514350" indent="-514350">
              <a:buAutoNum type="arabicPeriod"/>
            </a:pPr>
            <a:r>
              <a:rPr lang="en-US" sz="2800" dirty="0"/>
              <a:t>Cart resumes initial path.</a:t>
            </a:r>
          </a:p>
        </p:txBody>
      </p:sp>
      <p:sp>
        <p:nvSpPr>
          <p:cNvPr id="319" name="TextBox 318"/>
          <p:cNvSpPr txBox="1"/>
          <p:nvPr/>
        </p:nvSpPr>
        <p:spPr>
          <a:xfrm>
            <a:off x="0" y="23538909"/>
            <a:ext cx="14426482" cy="1815882"/>
          </a:xfrm>
          <a:prstGeom prst="rect">
            <a:avLst/>
          </a:prstGeom>
          <a:noFill/>
        </p:spPr>
        <p:txBody>
          <a:bodyPr wrap="square" rtlCol="0">
            <a:spAutoFit/>
          </a:bodyPr>
          <a:lstStyle/>
          <a:p>
            <a:r>
              <a:rPr lang="en-US" sz="2800" dirty="0"/>
              <a:t>The wheel base was modeled on a differential drive robot with one driven caster and two driving wheels. The controllers, power storage, and drive units are all stored on the bottom platform to maximize usable grocery storage volume. This functional prototype has a wooden construction with 3D-printed brackets, fixtures, mounting adapters, and wheel hubs. </a:t>
            </a:r>
          </a:p>
        </p:txBody>
      </p:sp>
      <p:grpSp>
        <p:nvGrpSpPr>
          <p:cNvPr id="3" name="Group 2">
            <a:extLst>
              <a:ext uri="{FF2B5EF4-FFF2-40B4-BE49-F238E27FC236}">
                <a16:creationId xmlns:a16="http://schemas.microsoft.com/office/drawing/2014/main" id="{BB9059EF-4B4C-473A-BB1B-B46C2969B0DF}"/>
              </a:ext>
            </a:extLst>
          </p:cNvPr>
          <p:cNvGrpSpPr/>
          <p:nvPr/>
        </p:nvGrpSpPr>
        <p:grpSpPr>
          <a:xfrm>
            <a:off x="2896076" y="12459598"/>
            <a:ext cx="10718324" cy="11015164"/>
            <a:chOff x="2896076" y="19298548"/>
            <a:chExt cx="10718324" cy="11015164"/>
          </a:xfrm>
        </p:grpSpPr>
        <p:grpSp>
          <p:nvGrpSpPr>
            <p:cNvPr id="236" name="Group 235"/>
            <p:cNvGrpSpPr/>
            <p:nvPr/>
          </p:nvGrpSpPr>
          <p:grpSpPr>
            <a:xfrm>
              <a:off x="2896076" y="19298548"/>
              <a:ext cx="10718324" cy="11015164"/>
              <a:chOff x="2771384" y="20032837"/>
              <a:chExt cx="10718324" cy="11015164"/>
            </a:xfrm>
          </p:grpSpPr>
          <p:pic>
            <p:nvPicPr>
              <p:cNvPr id="37" name="Picture 3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771384" y="20032837"/>
                <a:ext cx="8347665" cy="10002994"/>
              </a:xfrm>
              <a:prstGeom prst="rect">
                <a:avLst/>
              </a:prstGeom>
            </p:spPr>
          </p:pic>
          <p:sp>
            <p:nvSpPr>
              <p:cNvPr id="208" name="TextBox 207"/>
              <p:cNvSpPr txBox="1"/>
              <p:nvPr/>
            </p:nvSpPr>
            <p:spPr>
              <a:xfrm>
                <a:off x="4400437" y="29957996"/>
                <a:ext cx="3650125" cy="523220"/>
              </a:xfrm>
              <a:prstGeom prst="rect">
                <a:avLst/>
              </a:prstGeom>
              <a:noFill/>
            </p:spPr>
            <p:txBody>
              <a:bodyPr wrap="square" rtlCol="0">
                <a:spAutoFit/>
              </a:bodyPr>
              <a:lstStyle/>
              <a:p>
                <a:pPr algn="ctr"/>
                <a:r>
                  <a:rPr lang="en-US" sz="2800" dirty="0"/>
                  <a:t>Sealed lead acid battery</a:t>
                </a:r>
              </a:p>
            </p:txBody>
          </p:sp>
          <p:cxnSp>
            <p:nvCxnSpPr>
              <p:cNvPr id="39" name="Straight Arrow Connector 38"/>
              <p:cNvCxnSpPr>
                <a:stCxn id="208" idx="0"/>
              </p:cNvCxnSpPr>
              <p:nvPr/>
            </p:nvCxnSpPr>
            <p:spPr>
              <a:xfrm flipH="1" flipV="1">
                <a:off x="6200897" y="28428222"/>
                <a:ext cx="24603" cy="15297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4246105" y="30524781"/>
                <a:ext cx="4369488" cy="523220"/>
              </a:xfrm>
              <a:prstGeom prst="rect">
                <a:avLst/>
              </a:prstGeom>
              <a:noFill/>
            </p:spPr>
            <p:txBody>
              <a:bodyPr wrap="square" rtlCol="0">
                <a:spAutoFit/>
              </a:bodyPr>
              <a:lstStyle/>
              <a:p>
                <a:pPr algn="ctr"/>
                <a:r>
                  <a:rPr lang="en-US" sz="2800" dirty="0"/>
                  <a:t>Ultrasonic proximity sensors</a:t>
                </a:r>
              </a:p>
            </p:txBody>
          </p:sp>
          <p:cxnSp>
            <p:nvCxnSpPr>
              <p:cNvPr id="231" name="Straight Arrow Connector 230"/>
              <p:cNvCxnSpPr>
                <a:stCxn id="230" idx="3"/>
              </p:cNvCxnSpPr>
              <p:nvPr/>
            </p:nvCxnSpPr>
            <p:spPr>
              <a:xfrm flipV="1">
                <a:off x="8615593" y="25541006"/>
                <a:ext cx="2124411" cy="524538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30"/>
              <p:cNvCxnSpPr>
                <a:stCxn id="230" idx="1"/>
              </p:cNvCxnSpPr>
              <p:nvPr/>
            </p:nvCxnSpPr>
            <p:spPr>
              <a:xfrm rot="10800000" flipH="1">
                <a:off x="4246104" y="28605745"/>
                <a:ext cx="1564145" cy="2180646"/>
              </a:xfrm>
              <a:prstGeom prst="bentConnector4">
                <a:avLst>
                  <a:gd name="adj1" fmla="val -14615"/>
                  <a:gd name="adj2" fmla="val 55998"/>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TextBox 253"/>
              <p:cNvSpPr txBox="1"/>
              <p:nvPr/>
            </p:nvSpPr>
            <p:spPr>
              <a:xfrm>
                <a:off x="3457575" y="28700365"/>
                <a:ext cx="2352675" cy="523220"/>
              </a:xfrm>
              <a:prstGeom prst="rect">
                <a:avLst/>
              </a:prstGeom>
              <a:noFill/>
            </p:spPr>
            <p:txBody>
              <a:bodyPr wrap="square" rtlCol="0">
                <a:spAutoFit/>
              </a:bodyPr>
              <a:lstStyle/>
              <a:p>
                <a:pPr algn="ctr"/>
                <a:r>
                  <a:rPr lang="en-US" sz="2800" dirty="0"/>
                  <a:t>DC </a:t>
                </a:r>
                <a:r>
                  <a:rPr lang="en-US" sz="2800" dirty="0" err="1"/>
                  <a:t>gearmotor</a:t>
                </a:r>
                <a:endParaRPr lang="en-US" sz="2800" dirty="0"/>
              </a:p>
            </p:txBody>
          </p:sp>
          <p:cxnSp>
            <p:nvCxnSpPr>
              <p:cNvPr id="267" name="Straight Arrow Connector 266"/>
              <p:cNvCxnSpPr>
                <a:stCxn id="254" idx="0"/>
              </p:cNvCxnSpPr>
              <p:nvPr/>
            </p:nvCxnSpPr>
            <p:spPr>
              <a:xfrm flipH="1" flipV="1">
                <a:off x="4629369" y="27260551"/>
                <a:ext cx="4544" cy="14398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a:stCxn id="277" idx="1"/>
              </p:cNvCxnSpPr>
              <p:nvPr/>
            </p:nvCxnSpPr>
            <p:spPr>
              <a:xfrm flipH="1">
                <a:off x="9875948" y="23390767"/>
                <a:ext cx="1704630" cy="8408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11580578" y="22913713"/>
                <a:ext cx="1909130" cy="954107"/>
              </a:xfrm>
              <a:prstGeom prst="rect">
                <a:avLst/>
              </a:prstGeom>
              <a:noFill/>
            </p:spPr>
            <p:txBody>
              <a:bodyPr wrap="square" rtlCol="0">
                <a:spAutoFit/>
              </a:bodyPr>
              <a:lstStyle/>
              <a:p>
                <a:pPr algn="ctr"/>
                <a:r>
                  <a:rPr lang="en-US" sz="2800" dirty="0"/>
                  <a:t>Grocery storage </a:t>
                </a:r>
              </a:p>
            </p:txBody>
          </p:sp>
          <p:cxnSp>
            <p:nvCxnSpPr>
              <p:cNvPr id="279" name="Straight Arrow Connector 278"/>
              <p:cNvCxnSpPr>
                <a:stCxn id="277" idx="1"/>
              </p:cNvCxnSpPr>
              <p:nvPr/>
            </p:nvCxnSpPr>
            <p:spPr>
              <a:xfrm flipH="1" flipV="1">
                <a:off x="10045700" y="22263101"/>
                <a:ext cx="1534878" cy="11276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8339911" y="25510522"/>
                <a:ext cx="1489889" cy="523220"/>
              </a:xfrm>
              <a:prstGeom prst="rect">
                <a:avLst/>
              </a:prstGeom>
              <a:noFill/>
            </p:spPr>
            <p:txBody>
              <a:bodyPr wrap="square" rtlCol="0">
                <a:spAutoFit/>
              </a:bodyPr>
              <a:lstStyle/>
              <a:p>
                <a:pPr algn="ctr"/>
                <a:r>
                  <a:rPr lang="en-US" sz="2800" dirty="0"/>
                  <a:t>Arduinos</a:t>
                </a:r>
              </a:p>
            </p:txBody>
          </p:sp>
          <p:cxnSp>
            <p:nvCxnSpPr>
              <p:cNvPr id="297" name="Straight Arrow Connector 296"/>
              <p:cNvCxnSpPr/>
              <p:nvPr/>
            </p:nvCxnSpPr>
            <p:spPr>
              <a:xfrm flipH="1">
                <a:off x="7425314" y="25739702"/>
                <a:ext cx="854181" cy="489846"/>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96" idx="2"/>
              </p:cNvCxnSpPr>
              <p:nvPr/>
            </p:nvCxnSpPr>
            <p:spPr>
              <a:xfrm flipH="1">
                <a:off x="8615594" y="26033742"/>
                <a:ext cx="469262" cy="4050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p:nvPr/>
            </p:nvCxnSpPr>
            <p:spPr>
              <a:xfrm flipH="1">
                <a:off x="8615592" y="25869672"/>
                <a:ext cx="1214208" cy="16766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9" name="TextBox 308"/>
              <p:cNvSpPr txBox="1"/>
              <p:nvPr/>
            </p:nvSpPr>
            <p:spPr>
              <a:xfrm>
                <a:off x="4871497" y="25164780"/>
                <a:ext cx="1489889" cy="954107"/>
              </a:xfrm>
              <a:prstGeom prst="rect">
                <a:avLst/>
              </a:prstGeom>
              <a:noFill/>
            </p:spPr>
            <p:txBody>
              <a:bodyPr wrap="square" rtlCol="0">
                <a:spAutoFit/>
              </a:bodyPr>
              <a:lstStyle/>
              <a:p>
                <a:pPr algn="ctr"/>
                <a:r>
                  <a:rPr lang="en-US" sz="2800" dirty="0"/>
                  <a:t>Motor driver</a:t>
                </a:r>
              </a:p>
            </p:txBody>
          </p:sp>
          <p:cxnSp>
            <p:nvCxnSpPr>
              <p:cNvPr id="310" name="Straight Arrow Connector 230"/>
              <p:cNvCxnSpPr>
                <a:stCxn id="309" idx="2"/>
              </p:cNvCxnSpPr>
              <p:nvPr/>
            </p:nvCxnSpPr>
            <p:spPr>
              <a:xfrm rot="16200000" flipH="1">
                <a:off x="5755714" y="25979614"/>
                <a:ext cx="895545" cy="1174089"/>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1" name="Straight Arrow Connector 320"/>
            <p:cNvCxnSpPr/>
            <p:nvPr/>
          </p:nvCxnSpPr>
          <p:spPr>
            <a:xfrm flipH="1">
              <a:off x="6791587" y="25704523"/>
              <a:ext cx="278321" cy="1481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5" name="TextBox 324"/>
          <p:cNvSpPr txBox="1"/>
          <p:nvPr/>
        </p:nvSpPr>
        <p:spPr>
          <a:xfrm>
            <a:off x="14678313" y="29656698"/>
            <a:ext cx="14426482" cy="2677656"/>
          </a:xfrm>
          <a:prstGeom prst="rect">
            <a:avLst/>
          </a:prstGeom>
          <a:noFill/>
        </p:spPr>
        <p:txBody>
          <a:bodyPr wrap="square" rtlCol="0">
            <a:spAutoFit/>
          </a:bodyPr>
          <a:lstStyle/>
          <a:p>
            <a:r>
              <a:rPr lang="en-US" sz="2800" dirty="0"/>
              <a:t>At a normal walking speed, each encoder clicks at 3500 Hz. The proximity sensor array can poll at a maximum of 4 Hz. If tasks were handled in series, the PID loop rate would be limited by the slowest polling process (4 Hz), creating transport delay in the control system. To improve system stability by minimizing transport delay, computational tasks were distributed over 4 Arduino microcontrollers and communicated over I</a:t>
            </a:r>
            <a:r>
              <a:rPr lang="en-US" sz="2800" baseline="30000" dirty="0"/>
              <a:t>2</a:t>
            </a:r>
            <a:r>
              <a:rPr lang="en-US" sz="2800" dirty="0"/>
              <a:t>C protocol. By managing tasks in parallel, the control system was able to achieve a 20 Hz PID loop rate.</a:t>
            </a:r>
          </a:p>
        </p:txBody>
      </p:sp>
      <p:sp>
        <p:nvSpPr>
          <p:cNvPr id="327" name="TextBox 326"/>
          <p:cNvSpPr txBox="1"/>
          <p:nvPr/>
        </p:nvSpPr>
        <p:spPr>
          <a:xfrm>
            <a:off x="14732358" y="10521575"/>
            <a:ext cx="14426483" cy="954107"/>
          </a:xfrm>
          <a:prstGeom prst="rect">
            <a:avLst/>
          </a:prstGeom>
          <a:noFill/>
        </p:spPr>
        <p:txBody>
          <a:bodyPr wrap="square" rtlCol="0">
            <a:spAutoFit/>
          </a:bodyPr>
          <a:lstStyle/>
          <a:p>
            <a:r>
              <a:rPr lang="en-US" sz="2800" dirty="0"/>
              <a:t>Closed-loop speed control is achieved with encoder feedback of each motor. A magnetometer compass provides closed-loop heading control.</a:t>
            </a:r>
          </a:p>
        </p:txBody>
      </p:sp>
      <p:sp>
        <p:nvSpPr>
          <p:cNvPr id="330" name="TextBox 329"/>
          <p:cNvSpPr txBox="1"/>
          <p:nvPr/>
        </p:nvSpPr>
        <p:spPr>
          <a:xfrm>
            <a:off x="29530149" y="17498074"/>
            <a:ext cx="7529890" cy="8710077"/>
          </a:xfrm>
          <a:prstGeom prst="rect">
            <a:avLst/>
          </a:prstGeom>
          <a:noFill/>
        </p:spPr>
        <p:txBody>
          <a:bodyPr wrap="square" rtlCol="0">
            <a:spAutoFit/>
          </a:bodyPr>
          <a:lstStyle/>
          <a:p>
            <a:r>
              <a:rPr lang="en-US" sz="2800" dirty="0"/>
              <a:t>The semester’s project goals have been achieved as the functional prototype performs obstacle avoidance, carries groceries, and offers sufficient onboard processing power to enable testing and implementation of new features.</a:t>
            </a:r>
          </a:p>
          <a:p>
            <a:endParaRPr lang="en-US" sz="2800" dirty="0"/>
          </a:p>
          <a:p>
            <a:r>
              <a:rPr lang="en-US" sz="2800" dirty="0"/>
              <a:t>Improvements to make to the existing system: </a:t>
            </a:r>
          </a:p>
          <a:p>
            <a:pPr marL="457200" indent="-457200">
              <a:buFont typeface="Arial" panose="020B0604020202020204" pitchFamily="34" charset="0"/>
              <a:buChar char="•"/>
            </a:pPr>
            <a:r>
              <a:rPr lang="en-US" sz="2800" dirty="0"/>
              <a:t>Add a bearing block on the motor shaft to reduce shaft bending and shear loads.</a:t>
            </a:r>
          </a:p>
          <a:p>
            <a:pPr marL="457200" indent="-457200">
              <a:buFont typeface="Arial" panose="020B0604020202020204" pitchFamily="34" charset="0"/>
              <a:buChar char="•"/>
            </a:pPr>
            <a:r>
              <a:rPr lang="en-US" sz="2800" dirty="0"/>
              <a:t>Mount ultrasonic sensors on a continuous servomotor to provide 360° proximity detection, eliminating existing blind-spots.</a:t>
            </a:r>
          </a:p>
          <a:p>
            <a:pPr marL="457200" indent="-457200">
              <a:buFont typeface="Arial" panose="020B0604020202020204" pitchFamily="34" charset="0"/>
              <a:buChar char="•"/>
            </a:pPr>
            <a:r>
              <a:rPr lang="en-US" sz="2800" dirty="0"/>
              <a:t>Develop smoother path-planning around obstacles rather than solely 90° turns.</a:t>
            </a:r>
          </a:p>
          <a:p>
            <a:endParaRPr lang="en-US" sz="2800" dirty="0"/>
          </a:p>
          <a:p>
            <a:r>
              <a:rPr lang="en-US" sz="2800" dirty="0"/>
              <a:t>New features to incorporate:</a:t>
            </a:r>
          </a:p>
          <a:p>
            <a:pPr marL="457200" indent="-457200">
              <a:buFont typeface="Arial" panose="020B0604020202020204" pitchFamily="34" charset="0"/>
              <a:buChar char="•"/>
            </a:pPr>
            <a:r>
              <a:rPr lang="en-US" sz="2800" dirty="0"/>
              <a:t>Indoor localization sensing using  off-the-shelf options like </a:t>
            </a:r>
            <a:r>
              <a:rPr lang="en-US" sz="2800" dirty="0" err="1"/>
              <a:t>PixyCam</a:t>
            </a:r>
            <a:r>
              <a:rPr lang="en-US" sz="2800" dirty="0"/>
              <a:t>, Bluetooth transmitters/receivers, and Wi-Fi.</a:t>
            </a:r>
          </a:p>
          <a:p>
            <a:pPr marL="457200" indent="-457200">
              <a:buFont typeface="Arial" panose="020B0604020202020204" pitchFamily="34" charset="0"/>
              <a:buChar char="•"/>
            </a:pPr>
            <a:r>
              <a:rPr lang="en-US" sz="2800" dirty="0"/>
              <a:t>RFID sensors and onboard payment terminals.</a:t>
            </a:r>
          </a:p>
        </p:txBody>
      </p:sp>
      <p:sp>
        <p:nvSpPr>
          <p:cNvPr id="332" name="Rectangle 331">
            <a:extLst>
              <a:ext uri="{FF2B5EF4-FFF2-40B4-BE49-F238E27FC236}">
                <a16:creationId xmlns:a16="http://schemas.microsoft.com/office/drawing/2014/main" id="{18E78C3C-2AE2-48E0-A11A-8B56F6E735A5}"/>
              </a:ext>
            </a:extLst>
          </p:cNvPr>
          <p:cNvSpPr/>
          <p:nvPr/>
        </p:nvSpPr>
        <p:spPr>
          <a:xfrm>
            <a:off x="29464718" y="30831623"/>
            <a:ext cx="14426482" cy="759624"/>
          </a:xfrm>
          <a:prstGeom prst="rect">
            <a:avLst/>
          </a:prstGeom>
          <a:solidFill>
            <a:srgbClr val="BF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References</a:t>
            </a:r>
          </a:p>
        </p:txBody>
      </p:sp>
      <p:sp>
        <p:nvSpPr>
          <p:cNvPr id="333" name="TextBox 332"/>
          <p:cNvSpPr txBox="1"/>
          <p:nvPr/>
        </p:nvSpPr>
        <p:spPr>
          <a:xfrm>
            <a:off x="29464718" y="31811893"/>
            <a:ext cx="14426482" cy="954107"/>
          </a:xfrm>
          <a:prstGeom prst="rect">
            <a:avLst/>
          </a:prstGeom>
          <a:noFill/>
        </p:spPr>
        <p:txBody>
          <a:bodyPr wrap="square" rtlCol="0">
            <a:spAutoFit/>
          </a:bodyPr>
          <a:lstStyle/>
          <a:p>
            <a:r>
              <a:rPr lang="en-US" sz="2800" dirty="0" err="1"/>
              <a:t>Zafari</a:t>
            </a:r>
            <a:r>
              <a:rPr lang="en-US" sz="2800" dirty="0"/>
              <a:t>, F., </a:t>
            </a:r>
            <a:r>
              <a:rPr lang="en-US" sz="2800" dirty="0" err="1"/>
              <a:t>Gkelias</a:t>
            </a:r>
            <a:r>
              <a:rPr lang="en-US" sz="2800" dirty="0"/>
              <a:t>, A., &amp; Leung, K. K. (2018). </a:t>
            </a:r>
            <a:r>
              <a:rPr lang="en-US" sz="2800" i="1" dirty="0"/>
              <a:t>A Survey of Indoor Localization Systems Technologies </a:t>
            </a:r>
          </a:p>
          <a:p>
            <a:r>
              <a:rPr lang="en-US" sz="2800" i="1" dirty="0"/>
              <a:t>	</a:t>
            </a:r>
            <a:r>
              <a:rPr lang="en-US" sz="2800" dirty="0"/>
              <a:t>(Rep. No. 1709.01015). https://arxiv.org/pdf/1709.01015.pdf</a:t>
            </a:r>
          </a:p>
        </p:txBody>
      </p:sp>
      <p:sp>
        <p:nvSpPr>
          <p:cNvPr id="339" name="TextBox 338"/>
          <p:cNvSpPr txBox="1"/>
          <p:nvPr/>
        </p:nvSpPr>
        <p:spPr>
          <a:xfrm>
            <a:off x="14727821" y="18600895"/>
            <a:ext cx="14480528" cy="1384995"/>
          </a:xfrm>
          <a:prstGeom prst="rect">
            <a:avLst/>
          </a:prstGeom>
          <a:noFill/>
        </p:spPr>
        <p:txBody>
          <a:bodyPr wrap="square" rtlCol="0">
            <a:spAutoFit/>
          </a:bodyPr>
          <a:lstStyle/>
          <a:p>
            <a:r>
              <a:rPr lang="en-US" sz="2800" dirty="0"/>
              <a:t>The Ziegler-Nichols method was applied to tune the motor PID controllers. This method uses a proportional controller to experimentally estimate optimal PID parameters (K</a:t>
            </a:r>
            <a:r>
              <a:rPr lang="en-US" sz="2800" baseline="-25000" dirty="0"/>
              <a:t>P</a:t>
            </a:r>
            <a:r>
              <a:rPr lang="en-US" sz="2800" dirty="0"/>
              <a:t>, K</a:t>
            </a:r>
            <a:r>
              <a:rPr lang="en-US" sz="2800" baseline="-25000" dirty="0"/>
              <a:t>I</a:t>
            </a:r>
            <a:r>
              <a:rPr lang="en-US" sz="2800" dirty="0"/>
              <a:t>, and K</a:t>
            </a:r>
            <a:r>
              <a:rPr lang="en-US" sz="2800" baseline="-25000" dirty="0"/>
              <a:t>D</a:t>
            </a:r>
            <a:r>
              <a:rPr lang="en-US" sz="2800" dirty="0"/>
              <a:t>) that reduce oscillation, eliminate steady-state error, and maintain system stability.</a:t>
            </a:r>
          </a:p>
        </p:txBody>
      </p:sp>
      <p:sp>
        <p:nvSpPr>
          <p:cNvPr id="340" name="TextBox 339"/>
          <p:cNvSpPr txBox="1"/>
          <p:nvPr/>
        </p:nvSpPr>
        <p:spPr>
          <a:xfrm>
            <a:off x="0" y="6910151"/>
            <a:ext cx="14480528" cy="4401205"/>
          </a:xfrm>
          <a:prstGeom prst="rect">
            <a:avLst/>
          </a:prstGeom>
          <a:noFill/>
        </p:spPr>
        <p:txBody>
          <a:bodyPr wrap="square" rtlCol="0">
            <a:spAutoFit/>
          </a:bodyPr>
          <a:lstStyle/>
          <a:p>
            <a:r>
              <a:rPr lang="en-US" sz="2800" dirty="0"/>
              <a:t>This project’s goal was to build a functional prototype of a motorized cart with storage volume and the capacity to avoid and navigate around obstacles. This system will serve as a platform to develop, prototype, and test features towards a fully-fleshed autonomous shopping cart.</a:t>
            </a:r>
          </a:p>
          <a:p>
            <a:endParaRPr lang="en-US" sz="2800" dirty="0"/>
          </a:p>
          <a:p>
            <a:r>
              <a:rPr lang="en-US" sz="2800" dirty="0"/>
              <a:t>Fully implemented, an autonomous shopping cart will consist of the following features:</a:t>
            </a:r>
          </a:p>
          <a:p>
            <a:pPr marL="457200" indent="-457200">
              <a:buFont typeface="Arial" panose="020B0604020202020204" pitchFamily="34" charset="0"/>
              <a:buChar char="•"/>
            </a:pPr>
            <a:r>
              <a:rPr lang="en-US" sz="2800" dirty="0"/>
              <a:t>Offers storage volume comparable to standard shopping carts</a:t>
            </a:r>
          </a:p>
          <a:p>
            <a:pPr marL="457200" indent="-457200">
              <a:buFont typeface="Arial" panose="020B0604020202020204" pitchFamily="34" charset="0"/>
              <a:buChar char="•"/>
            </a:pPr>
            <a:r>
              <a:rPr lang="en-US" sz="2800" dirty="0"/>
              <a:t>Motion plans around obstacles</a:t>
            </a:r>
          </a:p>
          <a:p>
            <a:pPr marL="457200" indent="-457200">
              <a:buFont typeface="Arial" panose="020B0604020202020204" pitchFamily="34" charset="0"/>
              <a:buChar char="•"/>
            </a:pPr>
            <a:r>
              <a:rPr lang="en-US" sz="2800" dirty="0"/>
              <a:t>Follows shopper around store</a:t>
            </a:r>
          </a:p>
          <a:p>
            <a:pPr marL="457200" indent="-457200">
              <a:buFont typeface="Arial" panose="020B0604020202020204" pitchFamily="34" charset="0"/>
              <a:buChar char="•"/>
            </a:pPr>
            <a:r>
              <a:rPr lang="en-US" sz="2800" dirty="0"/>
              <a:t>Automatically scans items placed into the cart</a:t>
            </a:r>
          </a:p>
          <a:p>
            <a:pPr marL="457200" indent="-457200">
              <a:buFont typeface="Arial" panose="020B0604020202020204" pitchFamily="34" charset="0"/>
              <a:buChar char="•"/>
            </a:pPr>
            <a:r>
              <a:rPr lang="en-US" sz="2800" dirty="0"/>
              <a:t>Provides a payment terminal for shopping</a:t>
            </a:r>
          </a:p>
        </p:txBody>
      </p:sp>
      <p:sp>
        <p:nvSpPr>
          <p:cNvPr id="341" name="TextBox 340"/>
          <p:cNvSpPr txBox="1"/>
          <p:nvPr/>
        </p:nvSpPr>
        <p:spPr>
          <a:xfrm>
            <a:off x="-54046" y="3955143"/>
            <a:ext cx="14480528" cy="1815882"/>
          </a:xfrm>
          <a:prstGeom prst="rect">
            <a:avLst/>
          </a:prstGeom>
          <a:noFill/>
        </p:spPr>
        <p:txBody>
          <a:bodyPr wrap="square" rtlCol="0">
            <a:spAutoFit/>
          </a:bodyPr>
          <a:lstStyle/>
          <a:p>
            <a:r>
              <a:rPr lang="en-US" sz="2800" dirty="0"/>
              <a:t>Since the invention of the first shopping cart in 1937, there have only been modest updates to the device design driven by  innovation in materials and manufacturing processes. With modern advances in sensing and mechatronics, the shopping cart is prime for a redesign that leverages these technologies.</a:t>
            </a:r>
          </a:p>
        </p:txBody>
      </p:sp>
      <p:sp>
        <p:nvSpPr>
          <p:cNvPr id="157" name="TextBox 156">
            <a:extLst>
              <a:ext uri="{FF2B5EF4-FFF2-40B4-BE49-F238E27FC236}">
                <a16:creationId xmlns:a16="http://schemas.microsoft.com/office/drawing/2014/main" id="{B31F5813-2B72-4244-B83B-BEB9F1DF4625}"/>
              </a:ext>
            </a:extLst>
          </p:cNvPr>
          <p:cNvSpPr txBox="1"/>
          <p:nvPr/>
        </p:nvSpPr>
        <p:spPr>
          <a:xfrm>
            <a:off x="0" y="31265833"/>
            <a:ext cx="14426482" cy="1384995"/>
          </a:xfrm>
          <a:prstGeom prst="rect">
            <a:avLst/>
          </a:prstGeom>
          <a:noFill/>
        </p:spPr>
        <p:txBody>
          <a:bodyPr wrap="square" rtlCol="0">
            <a:spAutoFit/>
          </a:bodyPr>
          <a:lstStyle/>
          <a:p>
            <a:r>
              <a:rPr lang="en-US" sz="2800" dirty="0"/>
              <a:t>Based on torque-speed analysis, the DC gearmotor was appropriately sized to handle max torque loads from a 25 </a:t>
            </a:r>
            <a:r>
              <a:rPr lang="en-US" sz="2800" dirty="0" err="1"/>
              <a:t>lb</a:t>
            </a:r>
            <a:r>
              <a:rPr lang="en-US" sz="2800" dirty="0"/>
              <a:t> cart load, human walking speed (5 ft/s), 1 ft/s</a:t>
            </a:r>
            <a:r>
              <a:rPr lang="en-US" sz="2800" baseline="30000" dirty="0"/>
              <a:t>2</a:t>
            </a:r>
            <a:r>
              <a:rPr lang="en-US" sz="2800" dirty="0"/>
              <a:t> acceleration, 0.25° incline, and 70% efficiency.	</a:t>
            </a:r>
          </a:p>
        </p:txBody>
      </p:sp>
      <p:grpSp>
        <p:nvGrpSpPr>
          <p:cNvPr id="15" name="Group 14">
            <a:extLst>
              <a:ext uri="{FF2B5EF4-FFF2-40B4-BE49-F238E27FC236}">
                <a16:creationId xmlns:a16="http://schemas.microsoft.com/office/drawing/2014/main" id="{34DDB371-3B27-4021-8C4C-82A9D4570BA6}"/>
              </a:ext>
            </a:extLst>
          </p:cNvPr>
          <p:cNvGrpSpPr/>
          <p:nvPr/>
        </p:nvGrpSpPr>
        <p:grpSpPr>
          <a:xfrm>
            <a:off x="2989023" y="27382996"/>
            <a:ext cx="8849627" cy="3231097"/>
            <a:chOff x="2989023" y="27382996"/>
            <a:chExt cx="8849627" cy="3231097"/>
          </a:xfrm>
        </p:grpSpPr>
        <p:grpSp>
          <p:nvGrpSpPr>
            <p:cNvPr id="27" name="Group 26">
              <a:extLst>
                <a:ext uri="{FF2B5EF4-FFF2-40B4-BE49-F238E27FC236}">
                  <a16:creationId xmlns:a16="http://schemas.microsoft.com/office/drawing/2014/main" id="{CBACB55E-2023-4FC7-AAE8-197D479B6AED}"/>
                </a:ext>
              </a:extLst>
            </p:cNvPr>
            <p:cNvGrpSpPr/>
            <p:nvPr/>
          </p:nvGrpSpPr>
          <p:grpSpPr>
            <a:xfrm>
              <a:off x="2989023" y="27385832"/>
              <a:ext cx="3491171" cy="3228261"/>
              <a:chOff x="3050469" y="27707605"/>
              <a:chExt cx="3192070" cy="2945156"/>
            </a:xfrm>
          </p:grpSpPr>
          <p:cxnSp>
            <p:nvCxnSpPr>
              <p:cNvPr id="16" name="Straight Connector 15">
                <a:extLst>
                  <a:ext uri="{FF2B5EF4-FFF2-40B4-BE49-F238E27FC236}">
                    <a16:creationId xmlns:a16="http://schemas.microsoft.com/office/drawing/2014/main" id="{D78AD236-8CE0-4B11-8B5D-8838FA388A00}"/>
                  </a:ext>
                </a:extLst>
              </p:cNvPr>
              <p:cNvCxnSpPr>
                <a:cxnSpLocks/>
              </p:cNvCxnSpPr>
              <p:nvPr/>
            </p:nvCxnSpPr>
            <p:spPr>
              <a:xfrm>
                <a:off x="6204072" y="27707605"/>
                <a:ext cx="38467" cy="2945156"/>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AE72576-00A5-4F76-BED1-C233C924DF0C}"/>
                  </a:ext>
                </a:extLst>
              </p:cNvPr>
              <p:cNvCxnSpPr>
                <a:cxnSpLocks/>
              </p:cNvCxnSpPr>
              <p:nvPr/>
            </p:nvCxnSpPr>
            <p:spPr>
              <a:xfrm flipH="1" flipV="1">
                <a:off x="3050469" y="29186760"/>
                <a:ext cx="3192070" cy="24900"/>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cxnSp>
          <p:nvCxnSpPr>
            <p:cNvPr id="153" name="Straight Connector 152">
              <a:extLst>
                <a:ext uri="{FF2B5EF4-FFF2-40B4-BE49-F238E27FC236}">
                  <a16:creationId xmlns:a16="http://schemas.microsoft.com/office/drawing/2014/main" id="{9E7ECA7F-D371-4FCF-B461-B94BF173AF6D}"/>
                </a:ext>
              </a:extLst>
            </p:cNvPr>
            <p:cNvCxnSpPr>
              <a:cxnSpLocks/>
            </p:cNvCxnSpPr>
            <p:nvPr/>
          </p:nvCxnSpPr>
          <p:spPr>
            <a:xfrm flipH="1">
              <a:off x="6459157" y="27382996"/>
              <a:ext cx="5379493" cy="31859"/>
            </a:xfrm>
            <a:prstGeom prst="line">
              <a:avLst/>
            </a:prstGeom>
            <a:ln w="571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4842268" y="11720550"/>
            <a:ext cx="14089569" cy="6797877"/>
            <a:chOff x="14842268" y="11720550"/>
            <a:chExt cx="14089569" cy="6797877"/>
          </a:xfrm>
        </p:grpSpPr>
        <p:grpSp>
          <p:nvGrpSpPr>
            <p:cNvPr id="45" name="Group 44"/>
            <p:cNvGrpSpPr/>
            <p:nvPr/>
          </p:nvGrpSpPr>
          <p:grpSpPr>
            <a:xfrm>
              <a:off x="14842268" y="11720550"/>
              <a:ext cx="14089569" cy="6797877"/>
              <a:chOff x="14576795" y="11720550"/>
              <a:chExt cx="14089569" cy="6797877"/>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06174" y="12652578"/>
                <a:ext cx="6591933" cy="5440152"/>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39184" y="12633839"/>
                <a:ext cx="6644109" cy="5356631"/>
              </a:xfrm>
              <a:prstGeom prst="rect">
                <a:avLst/>
              </a:prstGeom>
            </p:spPr>
          </p:pic>
          <p:grpSp>
            <p:nvGrpSpPr>
              <p:cNvPr id="28" name="Group 27"/>
              <p:cNvGrpSpPr/>
              <p:nvPr/>
            </p:nvGrpSpPr>
            <p:grpSpPr>
              <a:xfrm>
                <a:off x="15393275" y="13703300"/>
                <a:ext cx="6297430" cy="4134136"/>
                <a:chOff x="15393275" y="13703300"/>
                <a:chExt cx="6297430" cy="4134136"/>
              </a:xfrm>
            </p:grpSpPr>
            <p:cxnSp>
              <p:nvCxnSpPr>
                <p:cNvPr id="13" name="Straight Connector 12"/>
                <p:cNvCxnSpPr/>
                <p:nvPr/>
              </p:nvCxnSpPr>
              <p:spPr>
                <a:xfrm flipV="1">
                  <a:off x="16789400" y="13703300"/>
                  <a:ext cx="10897" cy="4134136"/>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5393275" y="17818386"/>
                  <a:ext cx="1394322"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16755849" y="13738078"/>
                  <a:ext cx="493485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22025275" y="13693271"/>
                <a:ext cx="6349847" cy="4134136"/>
                <a:chOff x="15139275" y="13703300"/>
                <a:chExt cx="6275760" cy="4134136"/>
              </a:xfrm>
            </p:grpSpPr>
            <p:cxnSp>
              <p:nvCxnSpPr>
                <p:cNvPr id="161" name="Straight Connector 160"/>
                <p:cNvCxnSpPr/>
                <p:nvPr/>
              </p:nvCxnSpPr>
              <p:spPr>
                <a:xfrm flipV="1">
                  <a:off x="16554080" y="13703300"/>
                  <a:ext cx="10897" cy="4134136"/>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5139275" y="17818386"/>
                  <a:ext cx="1394322"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16519709" y="13738078"/>
                  <a:ext cx="489532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169" name="TextBox 168"/>
              <p:cNvSpPr txBox="1"/>
              <p:nvPr/>
            </p:nvSpPr>
            <p:spPr>
              <a:xfrm>
                <a:off x="15388876" y="11720632"/>
                <a:ext cx="6327229" cy="954107"/>
              </a:xfrm>
              <a:prstGeom prst="rect">
                <a:avLst/>
              </a:prstGeom>
              <a:noFill/>
            </p:spPr>
            <p:txBody>
              <a:bodyPr wrap="square" rtlCol="0">
                <a:spAutoFit/>
              </a:bodyPr>
              <a:lstStyle/>
              <a:p>
                <a:pPr algn="ctr"/>
                <a:r>
                  <a:rPr lang="en-US" sz="2800" dirty="0"/>
                  <a:t>Proportional Controller</a:t>
                </a:r>
              </a:p>
              <a:p>
                <a:pPr algn="ctr"/>
                <a:r>
                  <a:rPr lang="en-US" sz="2800" dirty="0"/>
                  <a:t>(K</a:t>
                </a:r>
                <a:r>
                  <a:rPr lang="en-US" sz="2800" baseline="-25000" dirty="0"/>
                  <a:t>p</a:t>
                </a:r>
                <a:r>
                  <a:rPr lang="en-US" sz="2800" dirty="0"/>
                  <a:t> = 4)</a:t>
                </a:r>
              </a:p>
            </p:txBody>
          </p:sp>
          <p:sp>
            <p:nvSpPr>
              <p:cNvPr id="171" name="TextBox 170"/>
              <p:cNvSpPr txBox="1"/>
              <p:nvPr/>
            </p:nvSpPr>
            <p:spPr>
              <a:xfrm>
                <a:off x="22043765" y="11720550"/>
                <a:ext cx="6366136" cy="954107"/>
              </a:xfrm>
              <a:prstGeom prst="rect">
                <a:avLst/>
              </a:prstGeom>
              <a:noFill/>
            </p:spPr>
            <p:txBody>
              <a:bodyPr wrap="square" rtlCol="0">
                <a:spAutoFit/>
              </a:bodyPr>
              <a:lstStyle/>
              <a:p>
                <a:pPr algn="ctr"/>
                <a:r>
                  <a:rPr lang="en-US" sz="2800" dirty="0"/>
                  <a:t>PID Controller</a:t>
                </a:r>
              </a:p>
              <a:p>
                <a:pPr algn="ctr"/>
                <a:r>
                  <a:rPr lang="en-US" sz="2800" dirty="0"/>
                  <a:t>(K</a:t>
                </a:r>
                <a:r>
                  <a:rPr lang="en-US" sz="2800" baseline="-25000" dirty="0"/>
                  <a:t>p</a:t>
                </a:r>
                <a:r>
                  <a:rPr lang="en-US" sz="2800" dirty="0"/>
                  <a:t> = 2.4, K</a:t>
                </a:r>
                <a:r>
                  <a:rPr lang="en-US" sz="2800" baseline="-25000" dirty="0"/>
                  <a:t>I</a:t>
                </a:r>
                <a:r>
                  <a:rPr lang="en-US" sz="2800" dirty="0"/>
                  <a:t> = 6, K</a:t>
                </a:r>
                <a:r>
                  <a:rPr lang="en-US" sz="2800" baseline="-25000" dirty="0"/>
                  <a:t>D</a:t>
                </a:r>
                <a:r>
                  <a:rPr lang="en-US" sz="2800" dirty="0"/>
                  <a:t> = 0.006)</a:t>
                </a:r>
              </a:p>
            </p:txBody>
          </p:sp>
          <p:sp>
            <p:nvSpPr>
              <p:cNvPr id="173" name="TextBox 172"/>
              <p:cNvSpPr txBox="1"/>
              <p:nvPr/>
            </p:nvSpPr>
            <p:spPr>
              <a:xfrm rot="16200000">
                <a:off x="11549731" y="14968144"/>
                <a:ext cx="6577347" cy="523220"/>
              </a:xfrm>
              <a:prstGeom prst="rect">
                <a:avLst/>
              </a:prstGeom>
              <a:noFill/>
            </p:spPr>
            <p:txBody>
              <a:bodyPr wrap="square" rtlCol="0">
                <a:spAutoFit/>
              </a:bodyPr>
              <a:lstStyle/>
              <a:p>
                <a:pPr algn="ctr"/>
                <a:r>
                  <a:rPr lang="en-US" sz="2800" dirty="0"/>
                  <a:t>Wheel Velocity (RPM)</a:t>
                </a:r>
              </a:p>
            </p:txBody>
          </p:sp>
          <p:sp>
            <p:nvSpPr>
              <p:cNvPr id="174" name="TextBox 173"/>
              <p:cNvSpPr txBox="1"/>
              <p:nvPr/>
            </p:nvSpPr>
            <p:spPr>
              <a:xfrm>
                <a:off x="18579853" y="17984623"/>
                <a:ext cx="6577347" cy="523220"/>
              </a:xfrm>
              <a:prstGeom prst="rect">
                <a:avLst/>
              </a:prstGeom>
              <a:noFill/>
            </p:spPr>
            <p:txBody>
              <a:bodyPr wrap="square" rtlCol="0">
                <a:spAutoFit/>
              </a:bodyPr>
              <a:lstStyle/>
              <a:p>
                <a:pPr algn="ctr"/>
                <a:r>
                  <a:rPr lang="en-US" sz="2800" dirty="0"/>
                  <a:t>Time (ms)</a:t>
                </a:r>
              </a:p>
            </p:txBody>
          </p:sp>
          <p:grpSp>
            <p:nvGrpSpPr>
              <p:cNvPr id="43" name="Group 42"/>
              <p:cNvGrpSpPr/>
              <p:nvPr/>
            </p:nvGrpSpPr>
            <p:grpSpPr>
              <a:xfrm>
                <a:off x="26462859" y="12611779"/>
                <a:ext cx="2203505" cy="523220"/>
                <a:chOff x="19790078" y="17079286"/>
                <a:chExt cx="2203505" cy="523220"/>
              </a:xfrm>
            </p:grpSpPr>
            <p:cxnSp>
              <p:nvCxnSpPr>
                <p:cNvPr id="175" name="Straight Connector 174"/>
                <p:cNvCxnSpPr>
                  <a:cxnSpLocks/>
                </p:cNvCxnSpPr>
                <p:nvPr/>
              </p:nvCxnSpPr>
              <p:spPr>
                <a:xfrm flipH="1" flipV="1">
                  <a:off x="19790078" y="17339380"/>
                  <a:ext cx="329775" cy="1517"/>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20172932" y="17079286"/>
                  <a:ext cx="1820651" cy="523220"/>
                </a:xfrm>
                <a:prstGeom prst="rect">
                  <a:avLst/>
                </a:prstGeom>
                <a:noFill/>
              </p:spPr>
              <p:txBody>
                <a:bodyPr wrap="square" rtlCol="0">
                  <a:spAutoFit/>
                </a:bodyPr>
                <a:lstStyle/>
                <a:p>
                  <a:r>
                    <a:rPr lang="en-US" sz="2800" dirty="0"/>
                    <a:t>Step Input</a:t>
                  </a:r>
                </a:p>
              </p:txBody>
            </p:sp>
          </p:grpSp>
          <p:grpSp>
            <p:nvGrpSpPr>
              <p:cNvPr id="194" name="Group 193"/>
              <p:cNvGrpSpPr/>
              <p:nvPr/>
            </p:nvGrpSpPr>
            <p:grpSpPr>
              <a:xfrm>
                <a:off x="19765911" y="12613826"/>
                <a:ext cx="2203505" cy="523220"/>
                <a:chOff x="20044078" y="17079286"/>
                <a:chExt cx="2203505" cy="523220"/>
              </a:xfrm>
            </p:grpSpPr>
            <p:cxnSp>
              <p:nvCxnSpPr>
                <p:cNvPr id="199" name="Straight Connector 198"/>
                <p:cNvCxnSpPr>
                  <a:cxnSpLocks/>
                </p:cNvCxnSpPr>
                <p:nvPr/>
              </p:nvCxnSpPr>
              <p:spPr>
                <a:xfrm flipH="1" flipV="1">
                  <a:off x="20044078" y="17339380"/>
                  <a:ext cx="329775" cy="1517"/>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20426932" y="17079286"/>
                  <a:ext cx="1820651" cy="523220"/>
                </a:xfrm>
                <a:prstGeom prst="rect">
                  <a:avLst/>
                </a:prstGeom>
                <a:noFill/>
              </p:spPr>
              <p:txBody>
                <a:bodyPr wrap="square" rtlCol="0">
                  <a:spAutoFit/>
                </a:bodyPr>
                <a:lstStyle/>
                <a:p>
                  <a:r>
                    <a:rPr lang="en-US" sz="2800" dirty="0"/>
                    <a:t>Step Input</a:t>
                  </a:r>
                </a:p>
              </p:txBody>
            </p:sp>
          </p:grpSp>
        </p:grpSp>
        <p:cxnSp>
          <p:nvCxnSpPr>
            <p:cNvPr id="31" name="Straight Arrow Connector 30"/>
            <p:cNvCxnSpPr>
              <a:cxnSpLocks/>
            </p:cNvCxnSpPr>
            <p:nvPr/>
          </p:nvCxnSpPr>
          <p:spPr>
            <a:xfrm>
              <a:off x="19265900" y="13766800"/>
              <a:ext cx="0" cy="780672"/>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73411" y="17740071"/>
            <a:ext cx="6723014" cy="8190013"/>
          </a:xfrm>
          <a:prstGeom prst="rect">
            <a:avLst/>
          </a:prstGeom>
        </p:spPr>
      </p:pic>
      <p:sp>
        <p:nvSpPr>
          <p:cNvPr id="176" name="TextBox 175">
            <a:extLst>
              <a:ext uri="{FF2B5EF4-FFF2-40B4-BE49-F238E27FC236}">
                <a16:creationId xmlns:a16="http://schemas.microsoft.com/office/drawing/2014/main" id="{A8271037-AD90-4F12-8A40-CD4CCA8F1A81}"/>
              </a:ext>
            </a:extLst>
          </p:cNvPr>
          <p:cNvSpPr txBox="1"/>
          <p:nvPr/>
        </p:nvSpPr>
        <p:spPr>
          <a:xfrm>
            <a:off x="16609692" y="13172897"/>
            <a:ext cx="2993719" cy="523220"/>
          </a:xfrm>
          <a:prstGeom prst="rect">
            <a:avLst/>
          </a:prstGeom>
          <a:noFill/>
        </p:spPr>
        <p:txBody>
          <a:bodyPr wrap="square" rtlCol="0">
            <a:spAutoFit/>
          </a:bodyPr>
          <a:lstStyle/>
          <a:p>
            <a:r>
              <a:rPr lang="en-US" sz="2800" dirty="0"/>
              <a:t>Steady-state error</a:t>
            </a:r>
          </a:p>
        </p:txBody>
      </p:sp>
      <p:grpSp>
        <p:nvGrpSpPr>
          <p:cNvPr id="29" name="Group 28">
            <a:extLst>
              <a:ext uri="{FF2B5EF4-FFF2-40B4-BE49-F238E27FC236}">
                <a16:creationId xmlns:a16="http://schemas.microsoft.com/office/drawing/2014/main" id="{704F332F-1AD1-4309-85C7-A8705855A56B}"/>
              </a:ext>
            </a:extLst>
          </p:cNvPr>
          <p:cNvGrpSpPr/>
          <p:nvPr/>
        </p:nvGrpSpPr>
        <p:grpSpPr>
          <a:xfrm>
            <a:off x="17291103" y="4759595"/>
            <a:ext cx="1547724" cy="1438290"/>
            <a:chOff x="16197089" y="4697706"/>
            <a:chExt cx="1547724" cy="1438290"/>
          </a:xfrm>
        </p:grpSpPr>
        <p:sp>
          <p:nvSpPr>
            <p:cNvPr id="177" name="Rectangle 176">
              <a:extLst>
                <a:ext uri="{FF2B5EF4-FFF2-40B4-BE49-F238E27FC236}">
                  <a16:creationId xmlns:a16="http://schemas.microsoft.com/office/drawing/2014/main" id="{645783C2-AA61-4E4A-AB18-F95832AA80BB}"/>
                </a:ext>
              </a:extLst>
            </p:cNvPr>
            <p:cNvSpPr/>
            <p:nvPr/>
          </p:nvSpPr>
          <p:spPr>
            <a:xfrm>
              <a:off x="16197089" y="4697706"/>
              <a:ext cx="1345858" cy="1219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78" name="Rectangle 177">
              <a:extLst>
                <a:ext uri="{FF2B5EF4-FFF2-40B4-BE49-F238E27FC236}">
                  <a16:creationId xmlns:a16="http://schemas.microsoft.com/office/drawing/2014/main" id="{E11338A2-D11A-4352-A025-789A774C385C}"/>
                </a:ext>
              </a:extLst>
            </p:cNvPr>
            <p:cNvSpPr/>
            <p:nvPr/>
          </p:nvSpPr>
          <p:spPr>
            <a:xfrm>
              <a:off x="16398955" y="4895847"/>
              <a:ext cx="1345858" cy="124014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79" name="Flowchart: Summing Junction 178">
              <a:extLst>
                <a:ext uri="{FF2B5EF4-FFF2-40B4-BE49-F238E27FC236}">
                  <a16:creationId xmlns:a16="http://schemas.microsoft.com/office/drawing/2014/main" id="{9B0A319A-ADE2-46CD-BC03-A0F49B3B2E6E}"/>
                </a:ext>
              </a:extLst>
            </p:cNvPr>
            <p:cNvSpPr/>
            <p:nvPr/>
          </p:nvSpPr>
          <p:spPr>
            <a:xfrm>
              <a:off x="16713882" y="4942551"/>
              <a:ext cx="711096" cy="727802"/>
            </a:xfrm>
            <a:prstGeom prst="flowChartSummingJunction">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cxnSp>
        <p:nvCxnSpPr>
          <p:cNvPr id="185" name="Straight Arrow Connector 184">
            <a:extLst>
              <a:ext uri="{FF2B5EF4-FFF2-40B4-BE49-F238E27FC236}">
                <a16:creationId xmlns:a16="http://schemas.microsoft.com/office/drawing/2014/main" id="{AF69D1EC-C487-4C18-AABC-5B80678B6804}"/>
              </a:ext>
            </a:extLst>
          </p:cNvPr>
          <p:cNvCxnSpPr>
            <a:cxnSpLocks/>
            <a:stCxn id="191" idx="3"/>
            <a:endCxn id="132" idx="2"/>
          </p:cNvCxnSpPr>
          <p:nvPr/>
        </p:nvCxnSpPr>
        <p:spPr>
          <a:xfrm flipV="1">
            <a:off x="20400671" y="5345961"/>
            <a:ext cx="531188" cy="12497"/>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F97FB97B-656D-4470-A825-94D929E2C0E9}"/>
              </a:ext>
            </a:extLst>
          </p:cNvPr>
          <p:cNvSpPr/>
          <p:nvPr/>
        </p:nvSpPr>
        <p:spPr>
          <a:xfrm>
            <a:off x="19054813" y="4902418"/>
            <a:ext cx="1345858" cy="9120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PID</a:t>
            </a:r>
          </a:p>
        </p:txBody>
      </p:sp>
      <p:sp>
        <p:nvSpPr>
          <p:cNvPr id="198" name="Rectangle 197">
            <a:extLst>
              <a:ext uri="{FF2B5EF4-FFF2-40B4-BE49-F238E27FC236}">
                <a16:creationId xmlns:a16="http://schemas.microsoft.com/office/drawing/2014/main" id="{73684E65-3CC2-47E4-ACF3-F48DBEAC01FE}"/>
              </a:ext>
            </a:extLst>
          </p:cNvPr>
          <p:cNvSpPr/>
          <p:nvPr/>
        </p:nvSpPr>
        <p:spPr>
          <a:xfrm>
            <a:off x="18843957" y="7181571"/>
            <a:ext cx="1568106" cy="91208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Speed setpoint</a:t>
            </a:r>
          </a:p>
        </p:txBody>
      </p:sp>
      <p:cxnSp>
        <p:nvCxnSpPr>
          <p:cNvPr id="201" name="Straight Arrow Connector 200">
            <a:extLst>
              <a:ext uri="{FF2B5EF4-FFF2-40B4-BE49-F238E27FC236}">
                <a16:creationId xmlns:a16="http://schemas.microsoft.com/office/drawing/2014/main" id="{8E14B03B-03FD-4A1F-AC9E-588D20EFFA82}"/>
              </a:ext>
            </a:extLst>
          </p:cNvPr>
          <p:cNvCxnSpPr>
            <a:cxnSpLocks/>
            <a:stCxn id="198" idx="3"/>
            <a:endCxn id="141" idx="2"/>
          </p:cNvCxnSpPr>
          <p:nvPr/>
        </p:nvCxnSpPr>
        <p:spPr>
          <a:xfrm flipV="1">
            <a:off x="20412063" y="7634837"/>
            <a:ext cx="519796" cy="2774"/>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7F69FD47-0C36-47F1-B40C-C005DD11A728}"/>
              </a:ext>
            </a:extLst>
          </p:cNvPr>
          <p:cNvSpPr/>
          <p:nvPr/>
        </p:nvSpPr>
        <p:spPr>
          <a:xfrm>
            <a:off x="15686097" y="4914267"/>
            <a:ext cx="1568106" cy="91208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Heading setpoint</a:t>
            </a:r>
          </a:p>
        </p:txBody>
      </p:sp>
      <p:cxnSp>
        <p:nvCxnSpPr>
          <p:cNvPr id="206" name="Straight Arrow Connector 205">
            <a:extLst>
              <a:ext uri="{FF2B5EF4-FFF2-40B4-BE49-F238E27FC236}">
                <a16:creationId xmlns:a16="http://schemas.microsoft.com/office/drawing/2014/main" id="{5D742664-71C1-4D6E-889B-F230B4C54323}"/>
              </a:ext>
            </a:extLst>
          </p:cNvPr>
          <p:cNvCxnSpPr>
            <a:cxnSpLocks/>
            <a:stCxn id="205" idx="3"/>
            <a:endCxn id="179" idx="2"/>
          </p:cNvCxnSpPr>
          <p:nvPr/>
        </p:nvCxnSpPr>
        <p:spPr>
          <a:xfrm flipV="1">
            <a:off x="17254203" y="5368341"/>
            <a:ext cx="553693" cy="1966"/>
          </a:xfrm>
          <a:prstGeom prst="straightConnector1">
            <a:avLst/>
          </a:prstGeom>
          <a:no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26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4515</TotalTime>
  <Words>888</Words>
  <Application>Microsoft Office PowerPoint</Application>
  <PresentationFormat>Custom</PresentationFormat>
  <Paragraphs>114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Siddharth Kurwa</dc:creator>
  <cp:lastModifiedBy>Siddharth Kurwa</cp:lastModifiedBy>
  <cp:revision>93</cp:revision>
  <cp:lastPrinted>2018-11-12T05:26:26Z</cp:lastPrinted>
  <dcterms:created xsi:type="dcterms:W3CDTF">2018-11-11T02:04:43Z</dcterms:created>
  <dcterms:modified xsi:type="dcterms:W3CDTF">2018-11-26T01:10:01Z</dcterms:modified>
</cp:coreProperties>
</file>